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672" r:id="rId6"/>
    <p:sldMasterId id="2147483664" r:id="rId7"/>
  </p:sldMasterIdLst>
  <p:notesMasterIdLst>
    <p:notesMasterId r:id="rId38"/>
  </p:notesMasterIdLst>
  <p:handoutMasterIdLst>
    <p:handoutMasterId r:id="rId39"/>
  </p:handoutMasterIdLst>
  <p:sldIdLst>
    <p:sldId id="258" r:id="rId8"/>
    <p:sldId id="335" r:id="rId9"/>
    <p:sldId id="336" r:id="rId10"/>
    <p:sldId id="341" r:id="rId11"/>
    <p:sldId id="339" r:id="rId12"/>
    <p:sldId id="340" r:id="rId13"/>
    <p:sldId id="338" r:id="rId14"/>
    <p:sldId id="337" r:id="rId15"/>
    <p:sldId id="330" r:id="rId16"/>
    <p:sldId id="350" r:id="rId17"/>
    <p:sldId id="332" r:id="rId18"/>
    <p:sldId id="333" r:id="rId19"/>
    <p:sldId id="334" r:id="rId20"/>
    <p:sldId id="361" r:id="rId21"/>
    <p:sldId id="362" r:id="rId22"/>
    <p:sldId id="344" r:id="rId23"/>
    <p:sldId id="363" r:id="rId24"/>
    <p:sldId id="346" r:id="rId25"/>
    <p:sldId id="349" r:id="rId26"/>
    <p:sldId id="351" r:id="rId27"/>
    <p:sldId id="352" r:id="rId28"/>
    <p:sldId id="353" r:id="rId29"/>
    <p:sldId id="354" r:id="rId30"/>
    <p:sldId id="355" r:id="rId31"/>
    <p:sldId id="356" r:id="rId32"/>
    <p:sldId id="357" r:id="rId33"/>
    <p:sldId id="358" r:id="rId34"/>
    <p:sldId id="359" r:id="rId35"/>
    <p:sldId id="360" r:id="rId36"/>
    <p:sldId id="28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initials="J" lastIdx="1" clrIdx="0">
    <p:extLst>
      <p:ext uri="{19B8F6BF-5375-455C-9EA6-DF929625EA0E}">
        <p15:presenceInfo xmlns:p15="http://schemas.microsoft.com/office/powerpoint/2012/main" userId="JI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93F88"/>
    <a:srgbClr val="E9D13F"/>
    <a:srgbClr val="FDD5B1"/>
    <a:srgbClr val="B5F9E9"/>
    <a:srgbClr val="E9F4F0"/>
    <a:srgbClr val="BDD7EE"/>
    <a:srgbClr val="ABD4CC"/>
    <a:srgbClr val="24247A"/>
    <a:srgbClr val="E6DCF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00" autoAdjust="0"/>
    <p:restoredTop sz="94434" autoAdjust="0"/>
  </p:normalViewPr>
  <p:slideViewPr>
    <p:cSldViewPr snapToGrid="0">
      <p:cViewPr varScale="1">
        <p:scale>
          <a:sx n="71" d="100"/>
          <a:sy n="71" d="100"/>
        </p:scale>
        <p:origin x="96" y="198"/>
      </p:cViewPr>
      <p:guideLst/>
    </p:cSldViewPr>
  </p:slideViewPr>
  <p:notesTextViewPr>
    <p:cViewPr>
      <p:scale>
        <a:sx n="1" d="1"/>
        <a:sy n="1" d="1"/>
      </p:scale>
      <p:origin x="0" y="0"/>
    </p:cViewPr>
  </p:notesTextViewPr>
  <p:notesViewPr>
    <p:cSldViewPr snapToGrid="0">
      <p:cViewPr varScale="1">
        <p:scale>
          <a:sx n="81" d="100"/>
          <a:sy n="81" d="100"/>
        </p:scale>
        <p:origin x="126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E6DD11-BA42-4376-B344-13F677CD33FB}" type="datetimeFigureOut">
              <a:rPr lang="en-IN" smtClean="0"/>
              <a:t>14-07-2020</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71CCEA-3322-49A1-8392-9D7D8C0D935E}" type="slidenum">
              <a:rPr lang="en-IN" smtClean="0"/>
              <a:t>‹#›</a:t>
            </a:fld>
            <a:endParaRPr lang="en-IN"/>
          </a:p>
        </p:txBody>
      </p:sp>
    </p:spTree>
    <p:extLst>
      <p:ext uri="{BB962C8B-B14F-4D97-AF65-F5344CB8AC3E}">
        <p14:creationId xmlns:p14="http://schemas.microsoft.com/office/powerpoint/2010/main" val="953268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92645-48E0-44D1-A41A-B14744DA3890}" type="datetimeFigureOut">
              <a:rPr lang="en-IN" smtClean="0"/>
              <a:t>14-07-2020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AD85B-2607-4FF5-90F8-5F6FA37762F6}" type="slidenum">
              <a:rPr lang="en-IN" smtClean="0"/>
              <a:t>‹#›</a:t>
            </a:fld>
            <a:endParaRPr lang="en-IN"/>
          </a:p>
        </p:txBody>
      </p:sp>
    </p:spTree>
    <p:extLst>
      <p:ext uri="{BB962C8B-B14F-4D97-AF65-F5344CB8AC3E}">
        <p14:creationId xmlns:p14="http://schemas.microsoft.com/office/powerpoint/2010/main" val="183557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56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27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02701F-F4B4-4C81-B86E-D9CDA0B11C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4186" t="19754" r="33504" b="53776"/>
          <a:stretch/>
        </p:blipFill>
        <p:spPr>
          <a:xfrm>
            <a:off x="11021915" y="217913"/>
            <a:ext cx="815444" cy="432000"/>
          </a:xfrm>
          <a:prstGeom prst="rect">
            <a:avLst/>
          </a:prstGeom>
        </p:spPr>
      </p:pic>
    </p:spTree>
    <p:extLst>
      <p:ext uri="{BB962C8B-B14F-4D97-AF65-F5344CB8AC3E}">
        <p14:creationId xmlns:p14="http://schemas.microsoft.com/office/powerpoint/2010/main" val="177132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391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217124393"/>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17876068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445646962"/>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4" name="Picture 3">
            <a:extLst>
              <a:ext uri="{FF2B5EF4-FFF2-40B4-BE49-F238E27FC236}">
                <a16:creationId xmlns:a16="http://schemas.microsoft.com/office/drawing/2014/main" id="{B002701F-F4B4-4C81-B86E-D9CDA0B11C4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4186" t="19754" r="33504" b="53776"/>
          <a:stretch/>
        </p:blipFill>
        <p:spPr>
          <a:xfrm>
            <a:off x="11021915" y="217913"/>
            <a:ext cx="815444" cy="432000"/>
          </a:xfrm>
          <a:prstGeom prst="rect">
            <a:avLst/>
          </a:prstGeom>
        </p:spPr>
      </p:pic>
    </p:spTree>
    <p:extLst>
      <p:ext uri="{BB962C8B-B14F-4D97-AF65-F5344CB8AC3E}">
        <p14:creationId xmlns:p14="http://schemas.microsoft.com/office/powerpoint/2010/main" val="3688210604"/>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demouser@gmail.com" TargetMode="External"/><Relationship Id="rId2" Type="http://schemas.openxmlformats.org/officeDocument/2006/relationships/hyperlink" Target="https://www.ciidigitalevents.in/Login.aspx?EventId=E000000002"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4A8E540-CC4D-4976-8BBA-4B36903E05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1590" t="18723" r="10909" b="18455"/>
          <a:stretch/>
        </p:blipFill>
        <p:spPr>
          <a:xfrm>
            <a:off x="4324363" y="1600200"/>
            <a:ext cx="3543300" cy="1857375"/>
          </a:xfrm>
          <a:prstGeom prst="rect">
            <a:avLst/>
          </a:prstGeom>
        </p:spPr>
      </p:pic>
      <p:sp>
        <p:nvSpPr>
          <p:cNvPr id="8" name="TextBox 7">
            <a:extLst>
              <a:ext uri="{FF2B5EF4-FFF2-40B4-BE49-F238E27FC236}">
                <a16:creationId xmlns:a16="http://schemas.microsoft.com/office/drawing/2014/main" id="{95FEF520-FF60-4C7D-8504-425189EFB793}"/>
              </a:ext>
            </a:extLst>
          </p:cNvPr>
          <p:cNvSpPr txBox="1"/>
          <p:nvPr/>
        </p:nvSpPr>
        <p:spPr>
          <a:xfrm>
            <a:off x="2909082" y="3937466"/>
            <a:ext cx="6373860" cy="1569660"/>
          </a:xfrm>
          <a:prstGeom prst="rect">
            <a:avLst/>
          </a:prstGeom>
          <a:solidFill>
            <a:srgbClr val="002060"/>
          </a:solidFill>
        </p:spPr>
        <p:txBody>
          <a:bodyPr wrap="none" rtlCol="0">
            <a:spAutoFit/>
          </a:bodyPr>
          <a:lstStyle/>
          <a:p>
            <a:pPr algn="ctr"/>
            <a:r>
              <a:rPr lang="en-US" sz="3200" b="1" dirty="0">
                <a:solidFill>
                  <a:schemeClr val="bg1"/>
                </a:solidFill>
                <a:latin typeface="Helvetica" panose="020B0604020202020204" pitchFamily="34" charset="0"/>
                <a:cs typeface="Helvetica" panose="020B0604020202020204" pitchFamily="34" charset="0"/>
              </a:rPr>
              <a:t>Virtual Exhibition</a:t>
            </a:r>
          </a:p>
          <a:p>
            <a:pPr algn="ctr"/>
            <a:r>
              <a:rPr lang="en-US" sz="3200" b="1" dirty="0">
                <a:solidFill>
                  <a:schemeClr val="bg1"/>
                </a:solidFill>
                <a:latin typeface="Helvetica" panose="020B0604020202020204" pitchFamily="34" charset="0"/>
                <a:cs typeface="Helvetica" panose="020B0604020202020204" pitchFamily="34" charset="0"/>
              </a:rPr>
              <a:t>MAKE IN TELANGANA </a:t>
            </a:r>
          </a:p>
          <a:p>
            <a:pPr algn="ctr"/>
            <a:r>
              <a:rPr lang="en-US" sz="3200" b="1" dirty="0">
                <a:solidFill>
                  <a:schemeClr val="bg1"/>
                </a:solidFill>
                <a:latin typeface="Helvetica" panose="020B0604020202020204" pitchFamily="34" charset="0"/>
                <a:cs typeface="Helvetica" panose="020B0604020202020204" pitchFamily="34" charset="0"/>
              </a:rPr>
              <a:t>State with Infinite Opportunities</a:t>
            </a:r>
          </a:p>
        </p:txBody>
      </p:sp>
    </p:spTree>
    <p:extLst>
      <p:ext uri="{BB962C8B-B14F-4D97-AF65-F5344CB8AC3E}">
        <p14:creationId xmlns:p14="http://schemas.microsoft.com/office/powerpoint/2010/main" val="67556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39103" y="1207995"/>
            <a:ext cx="9029700" cy="4953000"/>
          </a:xfrm>
          <a:prstGeom prst="rect">
            <a:avLst/>
          </a:prstGeom>
        </p:spPr>
      </p:pic>
    </p:spTree>
    <p:extLst>
      <p:ext uri="{BB962C8B-B14F-4D97-AF65-F5344CB8AC3E}">
        <p14:creationId xmlns:p14="http://schemas.microsoft.com/office/powerpoint/2010/main" val="3361001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8;p14"/>
          <p:cNvSpPr txBox="1">
            <a:spLocks/>
          </p:cNvSpPr>
          <p:nvPr/>
        </p:nvSpPr>
        <p:spPr>
          <a:xfrm>
            <a:off x="350035" y="152710"/>
            <a:ext cx="10004199" cy="616588"/>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3600" b="1" dirty="0">
                <a:solidFill>
                  <a:schemeClr val="dk1"/>
                </a:solidFill>
              </a:rPr>
              <a:t>Digital Exhibition - Stall / Booth Template</a:t>
            </a:r>
            <a:endParaRPr lang="en-US" sz="2400" b="1" dirty="0"/>
          </a:p>
        </p:txBody>
      </p:sp>
      <p:sp>
        <p:nvSpPr>
          <p:cNvPr id="6" name="Google Shape;78;p14"/>
          <p:cNvSpPr txBox="1">
            <a:spLocks/>
          </p:cNvSpPr>
          <p:nvPr/>
        </p:nvSpPr>
        <p:spPr>
          <a:xfrm>
            <a:off x="3257654" y="1042981"/>
            <a:ext cx="5676693" cy="607507"/>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sz="2800" dirty="0">
                <a:solidFill>
                  <a:schemeClr val="dk1"/>
                </a:solidFill>
                <a:latin typeface="+mn-lt"/>
              </a:rPr>
              <a:t>Standard Design – Option 2</a:t>
            </a:r>
          </a:p>
        </p:txBody>
      </p:sp>
      <p:sp>
        <p:nvSpPr>
          <p:cNvPr id="7" name="Google Shape;78;p14"/>
          <p:cNvSpPr txBox="1">
            <a:spLocks/>
          </p:cNvSpPr>
          <p:nvPr/>
        </p:nvSpPr>
        <p:spPr>
          <a:xfrm>
            <a:off x="350034" y="1742015"/>
            <a:ext cx="4813432" cy="4320005"/>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spcBef>
                <a:spcPts val="0"/>
              </a:spcBef>
              <a:buFont typeface="Arial" panose="020B0604020202020204" pitchFamily="34" charset="0"/>
              <a:buChar char="•"/>
            </a:pPr>
            <a:r>
              <a:rPr lang="en-US" sz="1900" dirty="0">
                <a:solidFill>
                  <a:schemeClr val="dk1"/>
                </a:solidFill>
              </a:rPr>
              <a:t>Option to select colour scheme</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1 Company Logo with URL (on panel)</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1 Corporate Video</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4 Products Info (each product upload Image, Brochure, Video and Write up)</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1 Corporate Brochure (on panel)</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1 Special Offer (on panel)</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Company Social Media Handles)</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2 Booth Representatives (including chat system – SMS, Email and Video Chat)</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2 Banners (for Branding)</a:t>
            </a:r>
          </a:p>
          <a:p>
            <a:pPr marL="457200" indent="-457200">
              <a:lnSpc>
                <a:spcPct val="100000"/>
              </a:lnSpc>
              <a:spcBef>
                <a:spcPts val="0"/>
              </a:spcBef>
              <a:buFont typeface="Arial" panose="020B0604020202020204" pitchFamily="34" charset="0"/>
              <a:buChar char="•"/>
            </a:pPr>
            <a:r>
              <a:rPr lang="en-US" sz="1900" dirty="0">
                <a:solidFill>
                  <a:schemeClr val="dk1"/>
                </a:solidFill>
              </a:rPr>
              <a:t>1 Visiting card drop box</a:t>
            </a:r>
            <a:endParaRPr lang="en-US" sz="1900" dirty="0">
              <a:solidFill>
                <a:schemeClr val="dk1"/>
              </a:solidFill>
              <a:latin typeface="+mn-lt"/>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4864" y="1742015"/>
            <a:ext cx="6468199" cy="4228479"/>
          </a:xfrm>
          <a:prstGeom prst="rect">
            <a:avLst/>
          </a:prstGeom>
        </p:spPr>
      </p:pic>
      <p:sp>
        <p:nvSpPr>
          <p:cNvPr id="8" name="TextBox 7"/>
          <p:cNvSpPr txBox="1"/>
          <p:nvPr/>
        </p:nvSpPr>
        <p:spPr>
          <a:xfrm>
            <a:off x="350034" y="6062021"/>
            <a:ext cx="11053072" cy="369332"/>
          </a:xfrm>
          <a:prstGeom prst="rect">
            <a:avLst/>
          </a:prstGeom>
          <a:noFill/>
        </p:spPr>
        <p:txBody>
          <a:bodyPr wrap="square" rtlCol="0">
            <a:spAutoFit/>
          </a:bodyPr>
          <a:lstStyle/>
          <a:p>
            <a:r>
              <a:rPr lang="en-IN" b="1" dirty="0">
                <a:solidFill>
                  <a:srgbClr val="FF0000"/>
                </a:solidFill>
              </a:rPr>
              <a:t>In this option, the exhibitor can select options to show 1 banner or 2 banner or No banner</a:t>
            </a:r>
          </a:p>
        </p:txBody>
      </p:sp>
    </p:spTree>
    <p:extLst>
      <p:ext uri="{BB962C8B-B14F-4D97-AF65-F5344CB8AC3E}">
        <p14:creationId xmlns:p14="http://schemas.microsoft.com/office/powerpoint/2010/main" val="39795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8;p14"/>
          <p:cNvSpPr txBox="1">
            <a:spLocks/>
          </p:cNvSpPr>
          <p:nvPr/>
        </p:nvSpPr>
        <p:spPr>
          <a:xfrm>
            <a:off x="350035" y="152710"/>
            <a:ext cx="10004199" cy="616588"/>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3600" b="1" dirty="0">
                <a:solidFill>
                  <a:schemeClr val="dk1"/>
                </a:solidFill>
              </a:rPr>
              <a:t>Digital Exhibition - Stall / Booth Template</a:t>
            </a:r>
            <a:endParaRPr lang="en-US" sz="2400" b="1"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9846" y="1726752"/>
            <a:ext cx="6353955" cy="4153794"/>
          </a:xfrm>
          <a:prstGeom prst="rect">
            <a:avLst/>
          </a:prstGeom>
        </p:spPr>
      </p:pic>
      <p:sp>
        <p:nvSpPr>
          <p:cNvPr id="7" name="Google Shape;78;p14"/>
          <p:cNvSpPr txBox="1">
            <a:spLocks/>
          </p:cNvSpPr>
          <p:nvPr/>
        </p:nvSpPr>
        <p:spPr>
          <a:xfrm>
            <a:off x="3257654" y="1119245"/>
            <a:ext cx="5676693" cy="607507"/>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sz="2800" dirty="0">
                <a:solidFill>
                  <a:schemeClr val="dk1"/>
                </a:solidFill>
                <a:latin typeface="+mn-lt"/>
              </a:rPr>
              <a:t>Premium Design – Option 3</a:t>
            </a:r>
          </a:p>
        </p:txBody>
      </p:sp>
      <p:sp>
        <p:nvSpPr>
          <p:cNvPr id="8" name="Google Shape;78;p14"/>
          <p:cNvSpPr txBox="1">
            <a:spLocks/>
          </p:cNvSpPr>
          <p:nvPr/>
        </p:nvSpPr>
        <p:spPr>
          <a:xfrm>
            <a:off x="350034" y="1726753"/>
            <a:ext cx="4948107" cy="4143760"/>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spcBef>
                <a:spcPts val="0"/>
              </a:spcBef>
              <a:buFont typeface="Arial" panose="020B0604020202020204" pitchFamily="34" charset="0"/>
              <a:buChar char="•"/>
            </a:pPr>
            <a:r>
              <a:rPr lang="en-US" sz="1900" dirty="0">
                <a:solidFill>
                  <a:schemeClr val="dk1"/>
                </a:solidFill>
              </a:rPr>
              <a:t>Option to select colour scheme</a:t>
            </a:r>
            <a:endParaRPr lang="en-US" sz="1900" dirty="0">
              <a:solidFill>
                <a:schemeClr val="dk1"/>
              </a:solidFill>
              <a:latin typeface="+mn-lt"/>
            </a:endParaRP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Company Logo with URL on Fascia Board</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1 Corporate Video</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4 Products Info (each product upload Image, Brochure, Video and Write up)</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1 Corporate Brochure (on standee)</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1 Special Offer (on standee)</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Company Social Media Handles)</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2 Booth Representatives (including chat system – SMS, Email and Video Chat)</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2 Banners (for Branding)</a:t>
            </a:r>
          </a:p>
          <a:p>
            <a:pPr marL="457200" indent="-457200">
              <a:lnSpc>
                <a:spcPct val="100000"/>
              </a:lnSpc>
              <a:spcBef>
                <a:spcPts val="0"/>
              </a:spcBef>
              <a:buFont typeface="Arial" panose="020B0604020202020204" pitchFamily="34" charset="0"/>
              <a:buChar char="•"/>
            </a:pPr>
            <a:r>
              <a:rPr lang="en-US" sz="1900" dirty="0">
                <a:solidFill>
                  <a:schemeClr val="dk1"/>
                </a:solidFill>
              </a:rPr>
              <a:t>1 Visiting card drop box</a:t>
            </a:r>
          </a:p>
        </p:txBody>
      </p:sp>
      <p:sp>
        <p:nvSpPr>
          <p:cNvPr id="9" name="TextBox 8"/>
          <p:cNvSpPr txBox="1"/>
          <p:nvPr/>
        </p:nvSpPr>
        <p:spPr>
          <a:xfrm>
            <a:off x="350034" y="5870513"/>
            <a:ext cx="11503767" cy="646331"/>
          </a:xfrm>
          <a:prstGeom prst="rect">
            <a:avLst/>
          </a:prstGeom>
          <a:noFill/>
        </p:spPr>
        <p:txBody>
          <a:bodyPr wrap="square" rtlCol="0">
            <a:spAutoFit/>
          </a:bodyPr>
          <a:lstStyle/>
          <a:p>
            <a:r>
              <a:rPr lang="en-IN" b="1" dirty="0">
                <a:solidFill>
                  <a:srgbClr val="FF0000"/>
                </a:solidFill>
              </a:rPr>
              <a:t>In this option, the exhibitor can select options to show 1 banner or 2 banner or 1 standee or 2 standee or no banner / standee</a:t>
            </a:r>
          </a:p>
        </p:txBody>
      </p:sp>
    </p:spTree>
    <p:extLst>
      <p:ext uri="{BB962C8B-B14F-4D97-AF65-F5344CB8AC3E}">
        <p14:creationId xmlns:p14="http://schemas.microsoft.com/office/powerpoint/2010/main" val="613619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8;p14"/>
          <p:cNvSpPr txBox="1">
            <a:spLocks/>
          </p:cNvSpPr>
          <p:nvPr/>
        </p:nvSpPr>
        <p:spPr>
          <a:xfrm>
            <a:off x="350035" y="152710"/>
            <a:ext cx="10004199" cy="616588"/>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3600" b="1" dirty="0">
                <a:solidFill>
                  <a:schemeClr val="dk1"/>
                </a:solidFill>
              </a:rPr>
              <a:t>Digital Exhibition - Stall / Booth Template</a:t>
            </a:r>
            <a:endParaRPr lang="en-US" sz="2400" b="1" dirty="0"/>
          </a:p>
        </p:txBody>
      </p:sp>
      <p:sp>
        <p:nvSpPr>
          <p:cNvPr id="7" name="Google Shape;78;p14"/>
          <p:cNvSpPr txBox="1">
            <a:spLocks/>
          </p:cNvSpPr>
          <p:nvPr/>
        </p:nvSpPr>
        <p:spPr>
          <a:xfrm>
            <a:off x="3257654" y="1119245"/>
            <a:ext cx="5676693" cy="607507"/>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sz="2800" dirty="0">
                <a:solidFill>
                  <a:schemeClr val="dk1"/>
                </a:solidFill>
                <a:latin typeface="+mn-lt"/>
              </a:rPr>
              <a:t>Premium Design – Option 4</a:t>
            </a:r>
          </a:p>
        </p:txBody>
      </p:sp>
      <p:sp>
        <p:nvSpPr>
          <p:cNvPr id="8" name="Google Shape;78;p14"/>
          <p:cNvSpPr txBox="1">
            <a:spLocks/>
          </p:cNvSpPr>
          <p:nvPr/>
        </p:nvSpPr>
        <p:spPr>
          <a:xfrm>
            <a:off x="350034" y="1726753"/>
            <a:ext cx="4585037" cy="4262202"/>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spcBef>
                <a:spcPts val="0"/>
              </a:spcBef>
              <a:buFont typeface="Arial" panose="020B0604020202020204" pitchFamily="34" charset="0"/>
              <a:buChar char="•"/>
            </a:pPr>
            <a:r>
              <a:rPr lang="en-US" sz="1900" dirty="0">
                <a:solidFill>
                  <a:schemeClr val="dk1"/>
                </a:solidFill>
              </a:rPr>
              <a:t>Option to select colour scheme</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Company Logo with URL on Fascia Board</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1 Corporate Video</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4 Products Info (each product upload Image, Brochure, Video and Write up)</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1 Corporate Brochure (on standee)</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1 Special Offer (on standee)</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Company Social Media Handles)</a:t>
            </a:r>
          </a:p>
          <a:p>
            <a:pPr marL="457200" indent="-457200">
              <a:lnSpc>
                <a:spcPct val="100000"/>
              </a:lnSpc>
              <a:spcBef>
                <a:spcPts val="0"/>
              </a:spcBef>
              <a:buFont typeface="Arial" panose="020B0604020202020204" pitchFamily="34" charset="0"/>
              <a:buChar char="•"/>
            </a:pPr>
            <a:r>
              <a:rPr lang="en-US" sz="1900" dirty="0">
                <a:solidFill>
                  <a:schemeClr val="dk1"/>
                </a:solidFill>
                <a:latin typeface="+mn-lt"/>
              </a:rPr>
              <a:t>2 Booth Representatives (including chat system – SMS, Email and Video Chat)</a:t>
            </a:r>
          </a:p>
          <a:p>
            <a:pPr marL="457200" indent="-457200">
              <a:lnSpc>
                <a:spcPct val="100000"/>
              </a:lnSpc>
              <a:spcBef>
                <a:spcPts val="0"/>
              </a:spcBef>
              <a:buFont typeface="Arial" panose="020B0604020202020204" pitchFamily="34" charset="0"/>
              <a:buChar char="•"/>
            </a:pPr>
            <a:r>
              <a:rPr lang="en-US" sz="1900" dirty="0">
                <a:solidFill>
                  <a:schemeClr val="dk1"/>
                </a:solidFill>
              </a:rPr>
              <a:t>1 Visiting card drop box</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7459" y="1726752"/>
            <a:ext cx="6516932" cy="4262203"/>
          </a:xfrm>
          <a:prstGeom prst="rect">
            <a:avLst/>
          </a:prstGeom>
        </p:spPr>
      </p:pic>
      <p:sp>
        <p:nvSpPr>
          <p:cNvPr id="10" name="TextBox 9"/>
          <p:cNvSpPr txBox="1"/>
          <p:nvPr/>
        </p:nvSpPr>
        <p:spPr>
          <a:xfrm>
            <a:off x="350034" y="5988955"/>
            <a:ext cx="10790635" cy="369332"/>
          </a:xfrm>
          <a:prstGeom prst="rect">
            <a:avLst/>
          </a:prstGeom>
          <a:noFill/>
        </p:spPr>
        <p:txBody>
          <a:bodyPr wrap="square" rtlCol="0">
            <a:spAutoFit/>
          </a:bodyPr>
          <a:lstStyle/>
          <a:p>
            <a:r>
              <a:rPr lang="en-IN" b="1" dirty="0">
                <a:solidFill>
                  <a:srgbClr val="FF0000"/>
                </a:solidFill>
              </a:rPr>
              <a:t>In this option, the exhibitor can select options to show 1 standee or 2 standee</a:t>
            </a:r>
          </a:p>
        </p:txBody>
      </p:sp>
    </p:spTree>
    <p:extLst>
      <p:ext uri="{BB962C8B-B14F-4D97-AF65-F5344CB8AC3E}">
        <p14:creationId xmlns:p14="http://schemas.microsoft.com/office/powerpoint/2010/main" val="661475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4"/>
          <p:cNvSpPr txBox="1">
            <a:spLocks/>
          </p:cNvSpPr>
          <p:nvPr/>
        </p:nvSpPr>
        <p:spPr>
          <a:xfrm>
            <a:off x="350035" y="152710"/>
            <a:ext cx="10004199" cy="616588"/>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3600" b="1" dirty="0">
                <a:solidFill>
                  <a:schemeClr val="dk1"/>
                </a:solidFill>
              </a:rPr>
              <a:t>Exhibitor Selection Tool</a:t>
            </a:r>
            <a:endParaRPr lang="en-US" sz="2400" b="1" dirty="0"/>
          </a:p>
        </p:txBody>
      </p:sp>
      <p:sp>
        <p:nvSpPr>
          <p:cNvPr id="3" name="Google Shape;78;p14"/>
          <p:cNvSpPr txBox="1">
            <a:spLocks/>
          </p:cNvSpPr>
          <p:nvPr/>
        </p:nvSpPr>
        <p:spPr>
          <a:xfrm>
            <a:off x="2072578" y="1231595"/>
            <a:ext cx="3546558" cy="607507"/>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sz="2800" dirty="0">
                <a:solidFill>
                  <a:schemeClr val="dk1"/>
                </a:solidFill>
                <a:latin typeface="+mn-lt"/>
              </a:rPr>
              <a:t>Standard Design</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t="37682" b="6078"/>
          <a:stretch/>
        </p:blipFill>
        <p:spPr>
          <a:xfrm>
            <a:off x="7519230" y="1231595"/>
            <a:ext cx="4077511" cy="2367043"/>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7299" y="3851614"/>
            <a:ext cx="4069442" cy="2660331"/>
          </a:xfrm>
          <a:prstGeom prst="rect">
            <a:avLst/>
          </a:prstGeom>
        </p:spPr>
      </p:pic>
      <p:sp>
        <p:nvSpPr>
          <p:cNvPr id="7" name="Google Shape;78;p14"/>
          <p:cNvSpPr txBox="1">
            <a:spLocks/>
          </p:cNvSpPr>
          <p:nvPr/>
        </p:nvSpPr>
        <p:spPr>
          <a:xfrm>
            <a:off x="484093" y="1839102"/>
            <a:ext cx="6723529" cy="4413780"/>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spcBef>
                <a:spcPts val="0"/>
              </a:spcBef>
              <a:buFont typeface="Arial" panose="020B0604020202020204" pitchFamily="34" charset="0"/>
              <a:buChar char="•"/>
            </a:pPr>
            <a:r>
              <a:rPr lang="en-US" sz="2200" dirty="0">
                <a:solidFill>
                  <a:schemeClr val="dk1"/>
                </a:solidFill>
                <a:latin typeface="+mn-lt"/>
              </a:rPr>
              <a:t>Two options to select Standard Stall Design</a:t>
            </a:r>
          </a:p>
          <a:p>
            <a:pPr marL="342900" indent="-342900">
              <a:lnSpc>
                <a:spcPct val="100000"/>
              </a:lnSpc>
              <a:spcBef>
                <a:spcPts val="0"/>
              </a:spcBef>
              <a:buFont typeface="Arial" panose="020B0604020202020204" pitchFamily="34" charset="0"/>
              <a:buChar char="•"/>
            </a:pPr>
            <a:endParaRPr lang="en-US" sz="2200" dirty="0">
              <a:solidFill>
                <a:schemeClr val="dk1"/>
              </a:solidFill>
              <a:latin typeface="+mn-lt"/>
            </a:endParaRPr>
          </a:p>
          <a:p>
            <a:pPr marL="342900" indent="-342900">
              <a:lnSpc>
                <a:spcPct val="100000"/>
              </a:lnSpc>
              <a:spcBef>
                <a:spcPts val="0"/>
              </a:spcBef>
              <a:buFont typeface="Arial" panose="020B0604020202020204" pitchFamily="34" charset="0"/>
              <a:buChar char="•"/>
            </a:pPr>
            <a:r>
              <a:rPr lang="en-US" sz="2200" dirty="0">
                <a:solidFill>
                  <a:schemeClr val="dk1"/>
                </a:solidFill>
                <a:latin typeface="+mn-lt"/>
              </a:rPr>
              <a:t>Choose Colour Scheme for the booth (RGB based)</a:t>
            </a:r>
          </a:p>
          <a:p>
            <a:pPr marL="342900" indent="-342900">
              <a:lnSpc>
                <a:spcPct val="100000"/>
              </a:lnSpc>
              <a:spcBef>
                <a:spcPts val="0"/>
              </a:spcBef>
              <a:buFont typeface="Arial" panose="020B0604020202020204" pitchFamily="34" charset="0"/>
              <a:buChar char="•"/>
            </a:pPr>
            <a:endParaRPr lang="en-US" sz="2200" dirty="0">
              <a:solidFill>
                <a:schemeClr val="dk1"/>
              </a:solidFill>
              <a:latin typeface="+mn-lt"/>
            </a:endParaRPr>
          </a:p>
          <a:p>
            <a:pPr marL="342900" indent="-342900">
              <a:lnSpc>
                <a:spcPct val="100000"/>
              </a:lnSpc>
              <a:spcBef>
                <a:spcPts val="0"/>
              </a:spcBef>
              <a:buFont typeface="Arial" panose="020B0604020202020204" pitchFamily="34" charset="0"/>
              <a:buChar char="•"/>
            </a:pPr>
            <a:r>
              <a:rPr lang="en-US" sz="2200" dirty="0">
                <a:solidFill>
                  <a:schemeClr val="dk1"/>
                </a:solidFill>
                <a:latin typeface="+mn-lt"/>
              </a:rPr>
              <a:t>Option to choose Between Banner &amp; Standee</a:t>
            </a:r>
          </a:p>
          <a:p>
            <a:pPr marL="342900" indent="-342900">
              <a:lnSpc>
                <a:spcPct val="100000"/>
              </a:lnSpc>
              <a:spcBef>
                <a:spcPts val="0"/>
              </a:spcBef>
              <a:buFont typeface="Arial" panose="020B0604020202020204" pitchFamily="34" charset="0"/>
              <a:buChar char="•"/>
            </a:pPr>
            <a:endParaRPr lang="en-US" sz="2200" dirty="0">
              <a:solidFill>
                <a:schemeClr val="dk1"/>
              </a:solidFill>
              <a:latin typeface="+mn-lt"/>
            </a:endParaRPr>
          </a:p>
          <a:p>
            <a:pPr marL="342900" indent="-342900">
              <a:lnSpc>
                <a:spcPct val="100000"/>
              </a:lnSpc>
              <a:spcBef>
                <a:spcPts val="0"/>
              </a:spcBef>
              <a:buFont typeface="Arial" panose="020B0604020202020204" pitchFamily="34" charset="0"/>
              <a:buChar char="•"/>
            </a:pPr>
            <a:r>
              <a:rPr lang="en-US" sz="2200" dirty="0">
                <a:solidFill>
                  <a:schemeClr val="dk1"/>
                </a:solidFill>
                <a:latin typeface="+mn-lt"/>
              </a:rPr>
              <a:t>Dashboard access to change / modify information</a:t>
            </a:r>
          </a:p>
          <a:p>
            <a:pPr marL="342900" indent="-342900">
              <a:lnSpc>
                <a:spcPct val="100000"/>
              </a:lnSpc>
              <a:spcBef>
                <a:spcPts val="0"/>
              </a:spcBef>
              <a:buFont typeface="Arial" panose="020B0604020202020204" pitchFamily="34" charset="0"/>
              <a:buChar char="•"/>
            </a:pPr>
            <a:endParaRPr lang="en-US" sz="2200" dirty="0">
              <a:solidFill>
                <a:schemeClr val="dk1"/>
              </a:solidFill>
              <a:latin typeface="+mn-lt"/>
            </a:endParaRPr>
          </a:p>
          <a:p>
            <a:pPr marL="342900" indent="-342900">
              <a:lnSpc>
                <a:spcPct val="100000"/>
              </a:lnSpc>
              <a:spcBef>
                <a:spcPts val="0"/>
              </a:spcBef>
              <a:buFont typeface="Arial" panose="020B0604020202020204" pitchFamily="34" charset="0"/>
              <a:buChar char="•"/>
            </a:pPr>
            <a:r>
              <a:rPr lang="en-US" sz="2200" dirty="0">
                <a:solidFill>
                  <a:schemeClr val="dk1"/>
                </a:solidFill>
                <a:latin typeface="+mn-lt"/>
              </a:rPr>
              <a:t>Option to select reception table or avoid </a:t>
            </a:r>
          </a:p>
          <a:p>
            <a:pPr marL="342900" indent="-342900">
              <a:lnSpc>
                <a:spcPct val="100000"/>
              </a:lnSpc>
              <a:spcBef>
                <a:spcPts val="0"/>
              </a:spcBef>
              <a:buFont typeface="Arial" panose="020B0604020202020204" pitchFamily="34" charset="0"/>
              <a:buChar char="•"/>
            </a:pPr>
            <a:endParaRPr lang="en-US" sz="2200" dirty="0">
              <a:solidFill>
                <a:schemeClr val="dk1"/>
              </a:solidFill>
              <a:latin typeface="+mn-lt"/>
            </a:endParaRPr>
          </a:p>
          <a:p>
            <a:pPr marL="342900" indent="-342900">
              <a:lnSpc>
                <a:spcPct val="100000"/>
              </a:lnSpc>
              <a:spcBef>
                <a:spcPts val="0"/>
              </a:spcBef>
              <a:buFont typeface="Arial" panose="020B0604020202020204" pitchFamily="34" charset="0"/>
              <a:buChar char="•"/>
            </a:pPr>
            <a:r>
              <a:rPr lang="en-US" sz="2200" dirty="0">
                <a:solidFill>
                  <a:schemeClr val="dk1"/>
                </a:solidFill>
                <a:latin typeface="+mn-lt"/>
              </a:rPr>
              <a:t>Option to change the booth mannequin </a:t>
            </a:r>
          </a:p>
        </p:txBody>
      </p:sp>
    </p:spTree>
    <p:extLst>
      <p:ext uri="{BB962C8B-B14F-4D97-AF65-F5344CB8AC3E}">
        <p14:creationId xmlns:p14="http://schemas.microsoft.com/office/powerpoint/2010/main" val="4235795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4"/>
          <p:cNvSpPr txBox="1">
            <a:spLocks/>
          </p:cNvSpPr>
          <p:nvPr/>
        </p:nvSpPr>
        <p:spPr>
          <a:xfrm>
            <a:off x="350035" y="152710"/>
            <a:ext cx="10004199" cy="616588"/>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3600" b="1" dirty="0">
                <a:solidFill>
                  <a:schemeClr val="dk1"/>
                </a:solidFill>
              </a:rPr>
              <a:t>Exhibitor Selection Tool</a:t>
            </a:r>
            <a:endParaRPr lang="en-US" sz="2400" b="1" dirty="0"/>
          </a:p>
        </p:txBody>
      </p:sp>
      <p:sp>
        <p:nvSpPr>
          <p:cNvPr id="3" name="Google Shape;78;p14"/>
          <p:cNvSpPr txBox="1">
            <a:spLocks/>
          </p:cNvSpPr>
          <p:nvPr/>
        </p:nvSpPr>
        <p:spPr>
          <a:xfrm>
            <a:off x="4244279" y="1191254"/>
            <a:ext cx="4124781" cy="607507"/>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sz="2800" dirty="0">
                <a:solidFill>
                  <a:schemeClr val="dk1"/>
                </a:solidFill>
                <a:latin typeface="+mn-lt"/>
              </a:rPr>
              <a:t>Premium Design</a:t>
            </a:r>
          </a:p>
        </p:txBody>
      </p:sp>
      <p:sp>
        <p:nvSpPr>
          <p:cNvPr id="5" name="Google Shape;78;p14"/>
          <p:cNvSpPr txBox="1">
            <a:spLocks/>
          </p:cNvSpPr>
          <p:nvPr/>
        </p:nvSpPr>
        <p:spPr>
          <a:xfrm>
            <a:off x="3699065" y="1852973"/>
            <a:ext cx="5122206" cy="4413780"/>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marL="174625" indent="-174625">
              <a:lnSpc>
                <a:spcPct val="100000"/>
              </a:lnSpc>
              <a:spcBef>
                <a:spcPts val="0"/>
              </a:spcBef>
              <a:buFont typeface="Arial" panose="020B0604020202020204" pitchFamily="34" charset="0"/>
              <a:buChar char="•"/>
            </a:pPr>
            <a:r>
              <a:rPr lang="en-US" sz="2000" dirty="0">
                <a:solidFill>
                  <a:schemeClr val="dk1"/>
                </a:solidFill>
                <a:latin typeface="+mn-lt"/>
              </a:rPr>
              <a:t>Four options to select Stall Design</a:t>
            </a:r>
          </a:p>
          <a:p>
            <a:pPr marL="174625" indent="-174625">
              <a:lnSpc>
                <a:spcPct val="100000"/>
              </a:lnSpc>
              <a:spcBef>
                <a:spcPts val="0"/>
              </a:spcBef>
              <a:buFont typeface="Arial" panose="020B0604020202020204" pitchFamily="34" charset="0"/>
              <a:buChar char="•"/>
            </a:pPr>
            <a:endParaRPr lang="en-US" sz="2000" dirty="0">
              <a:solidFill>
                <a:schemeClr val="dk1"/>
              </a:solidFill>
              <a:latin typeface="+mn-lt"/>
            </a:endParaRPr>
          </a:p>
          <a:p>
            <a:pPr marL="174625" indent="-174625">
              <a:lnSpc>
                <a:spcPct val="100000"/>
              </a:lnSpc>
              <a:spcBef>
                <a:spcPts val="0"/>
              </a:spcBef>
              <a:buFont typeface="Arial" panose="020B0604020202020204" pitchFamily="34" charset="0"/>
              <a:buChar char="•"/>
            </a:pPr>
            <a:r>
              <a:rPr lang="en-US" sz="2000" dirty="0">
                <a:solidFill>
                  <a:schemeClr val="dk1"/>
                </a:solidFill>
                <a:latin typeface="+mn-lt"/>
              </a:rPr>
              <a:t>Choose Colour Scheme for the booth (RGB based)</a:t>
            </a:r>
          </a:p>
          <a:p>
            <a:pPr marL="174625" indent="-174625">
              <a:lnSpc>
                <a:spcPct val="100000"/>
              </a:lnSpc>
              <a:spcBef>
                <a:spcPts val="0"/>
              </a:spcBef>
              <a:buFont typeface="Arial" panose="020B0604020202020204" pitchFamily="34" charset="0"/>
              <a:buChar char="•"/>
            </a:pPr>
            <a:endParaRPr lang="en-US" sz="2000" dirty="0">
              <a:solidFill>
                <a:schemeClr val="dk1"/>
              </a:solidFill>
              <a:latin typeface="+mn-lt"/>
            </a:endParaRPr>
          </a:p>
          <a:p>
            <a:pPr marL="174625" indent="-174625">
              <a:lnSpc>
                <a:spcPct val="100000"/>
              </a:lnSpc>
              <a:spcBef>
                <a:spcPts val="0"/>
              </a:spcBef>
              <a:buFont typeface="Arial" panose="020B0604020202020204" pitchFamily="34" charset="0"/>
              <a:buChar char="•"/>
            </a:pPr>
            <a:r>
              <a:rPr lang="en-US" sz="2000" dirty="0">
                <a:solidFill>
                  <a:schemeClr val="dk1"/>
                </a:solidFill>
                <a:latin typeface="+mn-lt"/>
              </a:rPr>
              <a:t>Option to choose Between Banners &amp; Standees</a:t>
            </a:r>
          </a:p>
          <a:p>
            <a:pPr marL="174625" indent="-174625">
              <a:lnSpc>
                <a:spcPct val="100000"/>
              </a:lnSpc>
              <a:spcBef>
                <a:spcPts val="0"/>
              </a:spcBef>
              <a:buFont typeface="Arial" panose="020B0604020202020204" pitchFamily="34" charset="0"/>
              <a:buChar char="•"/>
            </a:pPr>
            <a:endParaRPr lang="en-US" sz="2000" dirty="0">
              <a:solidFill>
                <a:schemeClr val="dk1"/>
              </a:solidFill>
              <a:latin typeface="+mn-lt"/>
            </a:endParaRPr>
          </a:p>
          <a:p>
            <a:pPr marL="174625" indent="-174625">
              <a:lnSpc>
                <a:spcPct val="100000"/>
              </a:lnSpc>
              <a:spcBef>
                <a:spcPts val="0"/>
              </a:spcBef>
              <a:buFont typeface="Arial" panose="020B0604020202020204" pitchFamily="34" charset="0"/>
              <a:buChar char="•"/>
            </a:pPr>
            <a:r>
              <a:rPr lang="en-US" sz="2000" dirty="0">
                <a:solidFill>
                  <a:schemeClr val="dk1"/>
                </a:solidFill>
                <a:latin typeface="+mn-lt"/>
              </a:rPr>
              <a:t>Dashboard access to change / modify information</a:t>
            </a:r>
          </a:p>
          <a:p>
            <a:pPr marL="174625" indent="-174625">
              <a:lnSpc>
                <a:spcPct val="100000"/>
              </a:lnSpc>
              <a:spcBef>
                <a:spcPts val="0"/>
              </a:spcBef>
              <a:buFont typeface="Arial" panose="020B0604020202020204" pitchFamily="34" charset="0"/>
              <a:buChar char="•"/>
            </a:pPr>
            <a:endParaRPr lang="en-US" sz="2000" dirty="0">
              <a:solidFill>
                <a:schemeClr val="dk1"/>
              </a:solidFill>
              <a:latin typeface="+mn-lt"/>
            </a:endParaRPr>
          </a:p>
          <a:p>
            <a:pPr marL="174625" indent="-174625">
              <a:lnSpc>
                <a:spcPct val="100000"/>
              </a:lnSpc>
              <a:spcBef>
                <a:spcPts val="0"/>
              </a:spcBef>
              <a:buFont typeface="Arial" panose="020B0604020202020204" pitchFamily="34" charset="0"/>
              <a:buChar char="•"/>
            </a:pPr>
            <a:r>
              <a:rPr lang="en-US" sz="2000" dirty="0">
                <a:solidFill>
                  <a:schemeClr val="dk1"/>
                </a:solidFill>
                <a:latin typeface="+mn-lt"/>
              </a:rPr>
              <a:t>Option to select reception table / </a:t>
            </a:r>
            <a:r>
              <a:rPr lang="en-US" sz="2000" dirty="0" err="1">
                <a:solidFill>
                  <a:schemeClr val="dk1"/>
                </a:solidFill>
                <a:latin typeface="+mn-lt"/>
              </a:rPr>
              <a:t>avaoid</a:t>
            </a:r>
            <a:endParaRPr lang="en-US" sz="2000" dirty="0">
              <a:solidFill>
                <a:schemeClr val="dk1"/>
              </a:solidFill>
              <a:latin typeface="+mn-lt"/>
            </a:endParaRPr>
          </a:p>
          <a:p>
            <a:pPr marL="174625" indent="-174625">
              <a:lnSpc>
                <a:spcPct val="100000"/>
              </a:lnSpc>
              <a:spcBef>
                <a:spcPts val="0"/>
              </a:spcBef>
              <a:buFont typeface="Arial" panose="020B0604020202020204" pitchFamily="34" charset="0"/>
              <a:buChar char="•"/>
            </a:pPr>
            <a:endParaRPr lang="en-US" sz="2000" dirty="0">
              <a:solidFill>
                <a:schemeClr val="dk1"/>
              </a:solidFill>
              <a:latin typeface="+mn-lt"/>
            </a:endParaRPr>
          </a:p>
          <a:p>
            <a:pPr marL="174625" indent="-174625">
              <a:lnSpc>
                <a:spcPct val="100000"/>
              </a:lnSpc>
              <a:spcBef>
                <a:spcPts val="0"/>
              </a:spcBef>
              <a:buFont typeface="Arial" panose="020B0604020202020204" pitchFamily="34" charset="0"/>
              <a:buChar char="•"/>
            </a:pPr>
            <a:r>
              <a:rPr lang="en-US" sz="2000" dirty="0">
                <a:solidFill>
                  <a:schemeClr val="dk1"/>
                </a:solidFill>
                <a:latin typeface="+mn-lt"/>
              </a:rPr>
              <a:t>Option to change the booth mannequin </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t="37682" b="6078"/>
          <a:stretch/>
        </p:blipFill>
        <p:spPr>
          <a:xfrm>
            <a:off x="175936" y="1516374"/>
            <a:ext cx="3509682" cy="2037412"/>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1" y="3976896"/>
            <a:ext cx="3502737" cy="2289857"/>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47784" y="3983725"/>
            <a:ext cx="3510985" cy="229625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34967" y="1516374"/>
            <a:ext cx="3523802" cy="2303628"/>
          </a:xfrm>
          <a:prstGeom prst="rect">
            <a:avLst/>
          </a:prstGeom>
        </p:spPr>
      </p:pic>
    </p:spTree>
    <p:extLst>
      <p:ext uri="{BB962C8B-B14F-4D97-AF65-F5344CB8AC3E}">
        <p14:creationId xmlns:p14="http://schemas.microsoft.com/office/powerpoint/2010/main" val="2893496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4"/>
          <p:cNvSpPr txBox="1">
            <a:spLocks/>
          </p:cNvSpPr>
          <p:nvPr/>
        </p:nvSpPr>
        <p:spPr>
          <a:xfrm>
            <a:off x="350035" y="152710"/>
            <a:ext cx="10004199" cy="616588"/>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3600" b="1" dirty="0">
                <a:solidFill>
                  <a:schemeClr val="dk1"/>
                </a:solidFill>
              </a:rPr>
              <a:t>Exhibitor Dashboard – Visitor Analytics</a:t>
            </a:r>
            <a:endParaRPr lang="en-US" sz="2400" b="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6340" y="1116104"/>
            <a:ext cx="6148813" cy="5433053"/>
          </a:xfrm>
          <a:prstGeom prst="rect">
            <a:avLst/>
          </a:prstGeom>
        </p:spPr>
      </p:pic>
      <p:sp>
        <p:nvSpPr>
          <p:cNvPr id="4" name="Google Shape;78;p14"/>
          <p:cNvSpPr txBox="1">
            <a:spLocks/>
          </p:cNvSpPr>
          <p:nvPr/>
        </p:nvSpPr>
        <p:spPr>
          <a:xfrm>
            <a:off x="350034" y="1726753"/>
            <a:ext cx="4585037" cy="4143760"/>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Visitor Analysis</a:t>
            </a:r>
          </a:p>
          <a:p>
            <a:pPr marL="457200" indent="-457200">
              <a:lnSpc>
                <a:spcPct val="100000"/>
              </a:lnSpc>
              <a:spcBef>
                <a:spcPts val="0"/>
              </a:spcBef>
              <a:buFont typeface="Arial" panose="020B0604020202020204" pitchFamily="34" charset="0"/>
              <a:buChar char="•"/>
            </a:pPr>
            <a:endParaRPr lang="en-US" sz="2000" dirty="0">
              <a:solidFill>
                <a:schemeClr val="dk1"/>
              </a:solidFill>
              <a:latin typeface="+mn-lt"/>
            </a:endParaRP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Visiting Card Drop Box</a:t>
            </a:r>
          </a:p>
          <a:p>
            <a:pPr marL="457200" indent="-457200">
              <a:lnSpc>
                <a:spcPct val="100000"/>
              </a:lnSpc>
              <a:spcBef>
                <a:spcPts val="0"/>
              </a:spcBef>
              <a:buFont typeface="Arial" panose="020B0604020202020204" pitchFamily="34" charset="0"/>
              <a:buChar char="•"/>
            </a:pPr>
            <a:endParaRPr lang="en-US" sz="2000" dirty="0">
              <a:solidFill>
                <a:schemeClr val="dk1"/>
              </a:solidFill>
              <a:latin typeface="+mn-lt"/>
            </a:endParaRPr>
          </a:p>
          <a:p>
            <a:pPr marL="457200" indent="-457200">
              <a:lnSpc>
                <a:spcPct val="100000"/>
              </a:lnSpc>
              <a:spcBef>
                <a:spcPts val="0"/>
              </a:spcBef>
              <a:buFont typeface="Arial" panose="020B0604020202020204" pitchFamily="34" charset="0"/>
              <a:buChar char="•"/>
            </a:pPr>
            <a:r>
              <a:rPr lang="en-US" sz="2000" dirty="0">
                <a:solidFill>
                  <a:schemeClr val="dk1"/>
                </a:solidFill>
              </a:rPr>
              <a:t>In Stall Now – Real time information about who is currently visiting the booth</a:t>
            </a:r>
            <a:endParaRPr lang="en-US" sz="2000" dirty="0">
              <a:solidFill>
                <a:schemeClr val="dk1"/>
              </a:solidFill>
              <a:latin typeface="+mn-lt"/>
            </a:endParaRPr>
          </a:p>
        </p:txBody>
      </p:sp>
    </p:spTree>
    <p:extLst>
      <p:ext uri="{BB962C8B-B14F-4D97-AF65-F5344CB8AC3E}">
        <p14:creationId xmlns:p14="http://schemas.microsoft.com/office/powerpoint/2010/main" val="3723717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4"/>
          <p:cNvSpPr txBox="1">
            <a:spLocks/>
          </p:cNvSpPr>
          <p:nvPr/>
        </p:nvSpPr>
        <p:spPr>
          <a:xfrm>
            <a:off x="350035" y="152709"/>
            <a:ext cx="10004199" cy="748243"/>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IN" sz="3600" b="1" dirty="0">
                <a:solidFill>
                  <a:schemeClr val="dk1"/>
                </a:solidFill>
              </a:rPr>
              <a:t>Exhibitor Dashboard</a:t>
            </a:r>
            <a:endParaRPr lang="en-US" sz="3600" b="1" dirty="0">
              <a:solidFill>
                <a:schemeClr val="dk1"/>
              </a:solidFill>
            </a:endParaRPr>
          </a:p>
        </p:txBody>
      </p:sp>
      <p:sp>
        <p:nvSpPr>
          <p:cNvPr id="3" name="Google Shape;78;p14"/>
          <p:cNvSpPr txBox="1">
            <a:spLocks/>
          </p:cNvSpPr>
          <p:nvPr/>
        </p:nvSpPr>
        <p:spPr>
          <a:xfrm>
            <a:off x="350035" y="1390575"/>
            <a:ext cx="11295119" cy="5050566"/>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en-IN" sz="2000" dirty="0">
                <a:solidFill>
                  <a:schemeClr val="dk1"/>
                </a:solidFill>
                <a:latin typeface="+mn-lt"/>
              </a:rPr>
              <a:t>Once an exhibitor is registered with VE, the event co-ordination team with the support of Chipsoft team will enrol the prospective exhibitor into the system and create Sponsors / Exhibitors credentials which they could use to access the dashboard. The following tools will be available for exhibitors to upload as collaterals / information's</a:t>
            </a:r>
          </a:p>
          <a:p>
            <a:pPr algn="just">
              <a:lnSpc>
                <a:spcPct val="100000"/>
              </a:lnSpc>
              <a:spcBef>
                <a:spcPts val="0"/>
              </a:spcBef>
            </a:pPr>
            <a:endParaRPr lang="en-IN" sz="2000" dirty="0">
              <a:solidFill>
                <a:schemeClr val="dk1"/>
              </a:solidFill>
              <a:latin typeface="+mn-lt"/>
            </a:endParaRPr>
          </a:p>
          <a:p>
            <a:pPr marL="457200" indent="-457200" algn="just">
              <a:lnSpc>
                <a:spcPct val="100000"/>
              </a:lnSpc>
              <a:spcBef>
                <a:spcPts val="0"/>
              </a:spcBef>
              <a:buAutoNum type="arabicPeriod"/>
            </a:pPr>
            <a:r>
              <a:rPr lang="en-IN" sz="2000" dirty="0">
                <a:solidFill>
                  <a:schemeClr val="dk1"/>
                </a:solidFill>
                <a:latin typeface="+mn-lt"/>
              </a:rPr>
              <a:t>Company Profile</a:t>
            </a:r>
          </a:p>
          <a:p>
            <a:pPr marL="457200" indent="-457200" algn="just">
              <a:lnSpc>
                <a:spcPct val="100000"/>
              </a:lnSpc>
              <a:spcBef>
                <a:spcPts val="0"/>
              </a:spcBef>
              <a:buAutoNum type="arabicPeriod"/>
            </a:pPr>
            <a:r>
              <a:rPr lang="en-IN" sz="2000" dirty="0">
                <a:solidFill>
                  <a:schemeClr val="dk1"/>
                </a:solidFill>
                <a:latin typeface="+mn-lt"/>
              </a:rPr>
              <a:t>Company Logo with URL and the Fascia Name (Text)</a:t>
            </a:r>
          </a:p>
          <a:p>
            <a:pPr marL="457200" indent="-457200" algn="just">
              <a:lnSpc>
                <a:spcPct val="100000"/>
              </a:lnSpc>
              <a:spcBef>
                <a:spcPts val="0"/>
              </a:spcBef>
              <a:buAutoNum type="arabicPeriod"/>
            </a:pPr>
            <a:r>
              <a:rPr lang="en-IN" sz="2000" dirty="0">
                <a:solidFill>
                  <a:schemeClr val="dk1"/>
                </a:solidFill>
                <a:latin typeface="+mn-lt"/>
              </a:rPr>
              <a:t>Company Brochure</a:t>
            </a:r>
          </a:p>
          <a:p>
            <a:pPr marL="457200" indent="-457200" algn="just">
              <a:lnSpc>
                <a:spcPct val="100000"/>
              </a:lnSpc>
              <a:spcBef>
                <a:spcPts val="0"/>
              </a:spcBef>
              <a:buAutoNum type="arabicPeriod"/>
            </a:pPr>
            <a:r>
              <a:rPr lang="en-IN" sz="2000" dirty="0">
                <a:solidFill>
                  <a:schemeClr val="dk1"/>
                </a:solidFill>
                <a:latin typeface="+mn-lt"/>
              </a:rPr>
              <a:t>Company Video</a:t>
            </a:r>
          </a:p>
          <a:p>
            <a:pPr marL="457200" indent="-457200" algn="just">
              <a:lnSpc>
                <a:spcPct val="100000"/>
              </a:lnSpc>
              <a:spcBef>
                <a:spcPts val="0"/>
              </a:spcBef>
              <a:buAutoNum type="arabicPeriod"/>
            </a:pPr>
            <a:r>
              <a:rPr lang="en-IN" sz="2000" dirty="0">
                <a:solidFill>
                  <a:schemeClr val="dk1"/>
                </a:solidFill>
                <a:latin typeface="+mn-lt"/>
              </a:rPr>
              <a:t>Products and Services offered by Exhibitors in specified format. Each product upload is equal to uploading of 1 product image + Product Brochure + Product Specs (word limitation) and Product Video (youtube or vimeo embedded link)</a:t>
            </a:r>
          </a:p>
          <a:p>
            <a:pPr marL="457200" indent="-457200" algn="just">
              <a:lnSpc>
                <a:spcPct val="100000"/>
              </a:lnSpc>
              <a:spcBef>
                <a:spcPts val="0"/>
              </a:spcBef>
              <a:buAutoNum type="arabicPeriod"/>
            </a:pPr>
            <a:r>
              <a:rPr lang="en-IN" sz="2000" dirty="0">
                <a:solidFill>
                  <a:schemeClr val="dk1"/>
                </a:solidFill>
                <a:latin typeface="+mn-lt"/>
              </a:rPr>
              <a:t>Booth Representative Details (Name, Designation, Profile Photo, Email ID, Mobile number and Video Call Profile ID (Link based – Zoom, MS Team, Blue Jeans and Webex)</a:t>
            </a:r>
          </a:p>
          <a:p>
            <a:pPr marL="457200" indent="-457200" algn="just">
              <a:lnSpc>
                <a:spcPct val="100000"/>
              </a:lnSpc>
              <a:spcBef>
                <a:spcPts val="0"/>
              </a:spcBef>
              <a:buAutoNum type="arabicPeriod"/>
            </a:pPr>
            <a:r>
              <a:rPr lang="en-IN" sz="2000" dirty="0">
                <a:solidFill>
                  <a:schemeClr val="dk1"/>
                </a:solidFill>
                <a:latin typeface="+mn-lt"/>
              </a:rPr>
              <a:t>Social Media Handles Details (Facebook, Twitter, Linkedin and Instagram)</a:t>
            </a:r>
          </a:p>
          <a:p>
            <a:pPr marL="457200" indent="-457200" algn="just">
              <a:lnSpc>
                <a:spcPct val="100000"/>
              </a:lnSpc>
              <a:spcBef>
                <a:spcPts val="0"/>
              </a:spcBef>
              <a:buAutoNum type="arabicPeriod"/>
            </a:pPr>
            <a:endParaRPr lang="en-IN" sz="2000" dirty="0">
              <a:solidFill>
                <a:schemeClr val="dk1"/>
              </a:solidFill>
              <a:latin typeface="+mn-lt"/>
            </a:endParaRPr>
          </a:p>
          <a:p>
            <a:pPr algn="just">
              <a:lnSpc>
                <a:spcPct val="100000"/>
              </a:lnSpc>
              <a:spcBef>
                <a:spcPts val="0"/>
              </a:spcBef>
            </a:pPr>
            <a:endParaRPr lang="en-IN" sz="2000" dirty="0">
              <a:solidFill>
                <a:schemeClr val="dk1"/>
              </a:solidFill>
              <a:latin typeface="+mn-lt"/>
            </a:endParaRPr>
          </a:p>
          <a:p>
            <a:pPr algn="just">
              <a:lnSpc>
                <a:spcPct val="100000"/>
              </a:lnSpc>
              <a:spcBef>
                <a:spcPts val="0"/>
              </a:spcBef>
            </a:pPr>
            <a:endParaRPr lang="en-US" sz="2000" dirty="0">
              <a:solidFill>
                <a:schemeClr val="dk1"/>
              </a:solidFill>
              <a:latin typeface="+mn-lt"/>
            </a:endParaRPr>
          </a:p>
        </p:txBody>
      </p:sp>
    </p:spTree>
    <p:extLst>
      <p:ext uri="{BB962C8B-B14F-4D97-AF65-F5344CB8AC3E}">
        <p14:creationId xmlns:p14="http://schemas.microsoft.com/office/powerpoint/2010/main" val="85844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4"/>
          <p:cNvSpPr txBox="1">
            <a:spLocks/>
          </p:cNvSpPr>
          <p:nvPr/>
        </p:nvSpPr>
        <p:spPr>
          <a:xfrm>
            <a:off x="350035" y="152710"/>
            <a:ext cx="10004199" cy="616588"/>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IN" sz="3600" b="1" dirty="0">
                <a:solidFill>
                  <a:schemeClr val="dk1"/>
                </a:solidFill>
              </a:rPr>
              <a:t>Guiding Principles</a:t>
            </a:r>
            <a:endParaRPr lang="en-US" sz="3600" b="1" dirty="0">
              <a:solidFill>
                <a:schemeClr val="dk1"/>
              </a:solidFill>
            </a:endParaRPr>
          </a:p>
        </p:txBody>
      </p:sp>
      <p:sp>
        <p:nvSpPr>
          <p:cNvPr id="4" name="Google Shape;78;p14"/>
          <p:cNvSpPr txBox="1">
            <a:spLocks/>
          </p:cNvSpPr>
          <p:nvPr/>
        </p:nvSpPr>
        <p:spPr>
          <a:xfrm>
            <a:off x="350035" y="1390575"/>
            <a:ext cx="11295119" cy="4727835"/>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spcBef>
                <a:spcPts val="0"/>
              </a:spcBef>
              <a:buFont typeface="Arial" panose="020B0604020202020204" pitchFamily="34" charset="0"/>
              <a:buChar char="•"/>
            </a:pPr>
            <a:r>
              <a:rPr lang="en-IN" sz="2000" dirty="0">
                <a:solidFill>
                  <a:schemeClr val="dk1"/>
                </a:solidFill>
                <a:latin typeface="+mn-lt"/>
              </a:rPr>
              <a:t>Two weeks to upload information on the Exhibitor Dashboard / Interface</a:t>
            </a:r>
          </a:p>
          <a:p>
            <a:pPr marL="457200" indent="-457200">
              <a:lnSpc>
                <a:spcPct val="100000"/>
              </a:lnSpc>
              <a:spcBef>
                <a:spcPts val="0"/>
              </a:spcBef>
              <a:buFont typeface="Arial" panose="020B0604020202020204" pitchFamily="34" charset="0"/>
              <a:buChar char="•"/>
            </a:pPr>
            <a:endParaRPr lang="en-IN" sz="2000" dirty="0">
              <a:solidFill>
                <a:schemeClr val="dk1"/>
              </a:solidFill>
              <a:latin typeface="+mn-lt"/>
            </a:endParaRP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Company Logo :  approx. (width 120-160,height 50-60px)</a:t>
            </a:r>
          </a:p>
          <a:p>
            <a:pPr marL="457200" indent="-457200">
              <a:lnSpc>
                <a:spcPct val="100000"/>
              </a:lnSpc>
              <a:spcBef>
                <a:spcPts val="0"/>
              </a:spcBef>
              <a:buFont typeface="Arial" panose="020B0604020202020204" pitchFamily="34" charset="0"/>
              <a:buChar char="•"/>
            </a:pPr>
            <a:endParaRPr lang="en-US" sz="2000" dirty="0">
              <a:solidFill>
                <a:schemeClr val="dk1"/>
              </a:solidFill>
              <a:latin typeface="+mn-lt"/>
            </a:endParaRP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Introductory video : YouTube or vimeo embedded code.</a:t>
            </a:r>
          </a:p>
          <a:p>
            <a:pPr marL="457200" indent="-457200">
              <a:lnSpc>
                <a:spcPct val="100000"/>
              </a:lnSpc>
              <a:spcBef>
                <a:spcPts val="0"/>
              </a:spcBef>
              <a:buFont typeface="Arial" panose="020B0604020202020204" pitchFamily="34" charset="0"/>
              <a:buChar char="•"/>
            </a:pPr>
            <a:endParaRPr lang="en-US" sz="2000" dirty="0">
              <a:solidFill>
                <a:schemeClr val="dk1"/>
              </a:solidFill>
              <a:latin typeface="+mn-lt"/>
            </a:endParaRP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Company brochure : PDF</a:t>
            </a:r>
          </a:p>
          <a:p>
            <a:pPr marL="457200" indent="-457200">
              <a:lnSpc>
                <a:spcPct val="100000"/>
              </a:lnSpc>
              <a:spcBef>
                <a:spcPts val="0"/>
              </a:spcBef>
              <a:buFont typeface="Arial" panose="020B0604020202020204" pitchFamily="34" charset="0"/>
              <a:buChar char="•"/>
            </a:pPr>
            <a:endParaRPr lang="en-US" sz="2000" dirty="0">
              <a:solidFill>
                <a:schemeClr val="dk1"/>
              </a:solidFill>
              <a:latin typeface="+mn-lt"/>
            </a:endParaRP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Company images : any size</a:t>
            </a:r>
          </a:p>
          <a:p>
            <a:pPr marL="457200" indent="-457200">
              <a:lnSpc>
                <a:spcPct val="100000"/>
              </a:lnSpc>
              <a:spcBef>
                <a:spcPts val="0"/>
              </a:spcBef>
              <a:buFont typeface="Arial" panose="020B0604020202020204" pitchFamily="34" charset="0"/>
              <a:buChar char="•"/>
            </a:pPr>
            <a:endParaRPr lang="en-US" sz="2000" dirty="0">
              <a:solidFill>
                <a:schemeClr val="dk1"/>
              </a:solidFill>
              <a:latin typeface="+mn-lt"/>
            </a:endParaRP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Standee dimensions : Width=208px Height=541px  </a:t>
            </a:r>
          </a:p>
          <a:p>
            <a:pPr marL="457200" indent="-457200">
              <a:lnSpc>
                <a:spcPct val="100000"/>
              </a:lnSpc>
              <a:spcBef>
                <a:spcPts val="0"/>
              </a:spcBef>
              <a:buFont typeface="Arial" panose="020B0604020202020204" pitchFamily="34" charset="0"/>
              <a:buChar char="•"/>
            </a:pPr>
            <a:endParaRPr lang="en-US" sz="2000" dirty="0">
              <a:solidFill>
                <a:schemeClr val="dk1"/>
              </a:solidFill>
              <a:latin typeface="+mn-lt"/>
            </a:endParaRP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Product: Product name, description, one image, one brochure (PDF) and one video link (YouTube or vimeo embedded code). </a:t>
            </a:r>
          </a:p>
        </p:txBody>
      </p:sp>
    </p:spTree>
    <p:extLst>
      <p:ext uri="{BB962C8B-B14F-4D97-AF65-F5344CB8AC3E}">
        <p14:creationId xmlns:p14="http://schemas.microsoft.com/office/powerpoint/2010/main" val="152782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4"/>
          <p:cNvSpPr txBox="1">
            <a:spLocks/>
          </p:cNvSpPr>
          <p:nvPr/>
        </p:nvSpPr>
        <p:spPr>
          <a:xfrm>
            <a:off x="350035" y="152710"/>
            <a:ext cx="10004199" cy="616588"/>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IN" sz="3600" b="1" dirty="0">
                <a:solidFill>
                  <a:schemeClr val="dk1"/>
                </a:solidFill>
              </a:rPr>
              <a:t>FAQ’s for Exhibitors</a:t>
            </a:r>
            <a:endParaRPr lang="en-US" sz="3600" b="1" dirty="0">
              <a:solidFill>
                <a:schemeClr val="dk1"/>
              </a:solidFill>
            </a:endParaRPr>
          </a:p>
        </p:txBody>
      </p:sp>
      <p:sp>
        <p:nvSpPr>
          <p:cNvPr id="3" name="Rectangle 2"/>
          <p:cNvSpPr/>
          <p:nvPr/>
        </p:nvSpPr>
        <p:spPr>
          <a:xfrm>
            <a:off x="242047" y="1109055"/>
            <a:ext cx="11793071" cy="5355312"/>
          </a:xfrm>
          <a:prstGeom prst="rect">
            <a:avLst/>
          </a:prstGeom>
        </p:spPr>
        <p:txBody>
          <a:bodyPr wrap="square">
            <a:spAutoFit/>
          </a:bodyPr>
          <a:lstStyle/>
          <a:p>
            <a:pPr lvl="0" algn="just"/>
            <a:r>
              <a:rPr lang="en-US" dirty="0">
                <a:ea typeface="Times New Roman" panose="02020603050405020304" pitchFamily="18" charset="0"/>
              </a:rPr>
              <a:t>How</a:t>
            </a:r>
            <a:r>
              <a:rPr lang="en-IN" dirty="0">
                <a:solidFill>
                  <a:srgbClr val="000000"/>
                </a:solidFill>
                <a:ea typeface="Calibri" panose="020F0502020204030204" pitchFamily="34" charset="0"/>
              </a:rPr>
              <a:t> does </a:t>
            </a:r>
            <a:r>
              <a:rPr lang="en-US" dirty="0">
                <a:ea typeface="Times New Roman" panose="02020603050405020304" pitchFamily="18" charset="0"/>
              </a:rPr>
              <a:t>the digital exhibition look like?</a:t>
            </a:r>
            <a:endParaRPr lang="en-IN" dirty="0">
              <a:ea typeface="Calibri" panose="020F0502020204030204" pitchFamily="34" charset="0"/>
            </a:endParaRPr>
          </a:p>
          <a:p>
            <a:pPr algn="just"/>
            <a:r>
              <a:rPr lang="en-US" dirty="0">
                <a:ea typeface="Times New Roman" panose="02020603050405020304" pitchFamily="18" charset="0"/>
                <a:cs typeface="Times New Roman" panose="02020603050405020304" pitchFamily="18" charset="0"/>
              </a:rPr>
              <a:t> </a:t>
            </a:r>
            <a:endParaRPr lang="en-IN" dirty="0">
              <a:ea typeface="Calibri" panose="020F0502020204030204" pitchFamily="34" charset="0"/>
              <a:cs typeface="Times New Roman" panose="02020603050405020304" pitchFamily="18" charset="0"/>
            </a:endParaRPr>
          </a:p>
          <a:p>
            <a:pPr marL="228600" algn="just"/>
            <a:r>
              <a:rPr lang="en-US" dirty="0">
                <a:solidFill>
                  <a:srgbClr val="2F5496"/>
                </a:solidFill>
                <a:ea typeface="Times New Roman" panose="02020603050405020304" pitchFamily="18" charset="0"/>
                <a:cs typeface="Times New Roman" panose="02020603050405020304" pitchFamily="18" charset="0"/>
              </a:rPr>
              <a:t>The format of the digital exhibition is a static display of products / services on the virtual platform. Please refer slide no 8 to 15 in this ppt for the sample view of the platform.</a:t>
            </a:r>
            <a:endParaRPr lang="en-IN" dirty="0">
              <a:ea typeface="Times New Roman" panose="02020603050405020304" pitchFamily="18" charset="0"/>
              <a:cs typeface="Times New Roman" panose="02020603050405020304" pitchFamily="18" charset="0"/>
            </a:endParaRPr>
          </a:p>
          <a:p>
            <a:pPr marL="228600" algn="just"/>
            <a:endParaRPr lang="en-IN" dirty="0">
              <a:ea typeface="Times New Roman" panose="02020603050405020304" pitchFamily="18" charset="0"/>
              <a:cs typeface="Times New Roman" panose="02020603050405020304" pitchFamily="18" charset="0"/>
            </a:endParaRPr>
          </a:p>
          <a:p>
            <a:pPr algn="just"/>
            <a:r>
              <a:rPr lang="en-US" dirty="0">
                <a:ea typeface="Times New Roman" panose="02020603050405020304" pitchFamily="18" charset="0"/>
              </a:rPr>
              <a:t>What are the features of the digital exhibition?</a:t>
            </a:r>
            <a:endParaRPr lang="en-IN" dirty="0">
              <a:ea typeface="Times New Roman" panose="02020603050405020304" pitchFamily="18" charset="0"/>
            </a:endParaRPr>
          </a:p>
          <a:p>
            <a:pPr algn="just"/>
            <a:r>
              <a:rPr lang="en-US" dirty="0">
                <a:ea typeface="Times New Roman" panose="02020603050405020304" pitchFamily="18" charset="0"/>
                <a:cs typeface="Times New Roman" panose="02020603050405020304" pitchFamily="18" charset="0"/>
              </a:rPr>
              <a:t> </a:t>
            </a:r>
            <a:endParaRPr lang="en-IN" dirty="0">
              <a:ea typeface="Calibri" panose="020F0502020204030204" pitchFamily="34" charset="0"/>
              <a:cs typeface="Times New Roman" panose="02020603050405020304" pitchFamily="18" charset="0"/>
            </a:endParaRPr>
          </a:p>
          <a:p>
            <a:pPr marL="228600" algn="just"/>
            <a:r>
              <a:rPr lang="en-US" dirty="0">
                <a:solidFill>
                  <a:srgbClr val="2F5496"/>
                </a:solidFill>
                <a:ea typeface="Times New Roman" panose="02020603050405020304" pitchFamily="18" charset="0"/>
                <a:cs typeface="Times New Roman" panose="02020603050405020304" pitchFamily="18" charset="0"/>
              </a:rPr>
              <a:t>The event features – Digital Exhibition, Conference, B2B Lounge, Messages, Library</a:t>
            </a:r>
            <a:endParaRPr lang="en-IN" dirty="0">
              <a:ea typeface="Calibri" panose="020F0502020204030204" pitchFamily="34" charset="0"/>
              <a:cs typeface="Times New Roman" panose="02020603050405020304" pitchFamily="18" charset="0"/>
            </a:endParaRPr>
          </a:p>
          <a:p>
            <a:pPr marL="457200" algn="just"/>
            <a:r>
              <a:rPr lang="en-US" dirty="0">
                <a:ea typeface="Times New Roman" panose="02020603050405020304" pitchFamily="18" charset="0"/>
              </a:rPr>
              <a:t> </a:t>
            </a:r>
            <a:endParaRPr lang="en-IN" dirty="0">
              <a:ea typeface="Calibri" panose="020F0502020204030204" pitchFamily="34" charset="0"/>
            </a:endParaRPr>
          </a:p>
          <a:p>
            <a:pPr lvl="0" algn="just"/>
            <a:r>
              <a:rPr lang="en-US" dirty="0">
                <a:ea typeface="Times New Roman" panose="02020603050405020304" pitchFamily="18" charset="0"/>
              </a:rPr>
              <a:t>What are the advantages of Virtual Exhibition?</a:t>
            </a:r>
            <a:endParaRPr lang="en-IN" dirty="0">
              <a:ea typeface="Times New Roman" panose="02020603050405020304" pitchFamily="18" charset="0"/>
            </a:endParaRPr>
          </a:p>
          <a:p>
            <a:pPr algn="just"/>
            <a:r>
              <a:rPr lang="en-US" dirty="0">
                <a:ea typeface="Times New Roman" panose="02020603050405020304" pitchFamily="18" charset="0"/>
                <a:cs typeface="Times New Roman" panose="02020603050405020304" pitchFamily="18" charset="0"/>
              </a:rPr>
              <a:t> </a:t>
            </a:r>
            <a:endParaRPr lang="en-IN" dirty="0">
              <a:ea typeface="Calibri" panose="020F0502020204030204" pitchFamily="34" charset="0"/>
              <a:cs typeface="Times New Roman" panose="02020603050405020304" pitchFamily="18" charset="0"/>
            </a:endParaRPr>
          </a:p>
          <a:p>
            <a:pPr marL="228600" algn="just"/>
            <a:r>
              <a:rPr lang="en-US" dirty="0">
                <a:solidFill>
                  <a:srgbClr val="2F5496"/>
                </a:solidFill>
                <a:ea typeface="Times New Roman" panose="02020603050405020304" pitchFamily="18" charset="0"/>
                <a:cs typeface="Times New Roman" panose="02020603050405020304" pitchFamily="18" charset="0"/>
              </a:rPr>
              <a:t>There are various benefits of virtual exhibition</a:t>
            </a:r>
            <a:endParaRPr lang="en-IN" dirty="0">
              <a:ea typeface="Calibri" panose="020F0502020204030204" pitchFamily="34" charset="0"/>
              <a:cs typeface="Times New Roman" panose="02020603050405020304" pitchFamily="18" charset="0"/>
            </a:endParaRPr>
          </a:p>
          <a:p>
            <a:pPr marL="228600" algn="just"/>
            <a:r>
              <a:rPr lang="en-US" dirty="0">
                <a:solidFill>
                  <a:srgbClr val="2F5496"/>
                </a:solidFill>
                <a:ea typeface="Times New Roman" panose="02020603050405020304" pitchFamily="18" charset="0"/>
                <a:cs typeface="Times New Roman" panose="02020603050405020304" pitchFamily="18" charset="0"/>
              </a:rPr>
              <a:t> </a:t>
            </a:r>
            <a:endParaRPr lang="en-IN" dirty="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pPr>
            <a:r>
              <a:rPr lang="en-IN" dirty="0">
                <a:solidFill>
                  <a:srgbClr val="2F5496"/>
                </a:solidFill>
              </a:rPr>
              <a:t>Cost effective sales tool during and after COVID 19</a:t>
            </a:r>
            <a:endParaRPr lang="en-IN" dirty="0"/>
          </a:p>
          <a:p>
            <a:pPr marL="742950" lvl="1" indent="-285750" algn="just">
              <a:buFont typeface="Arial" panose="020B0604020202020204" pitchFamily="34" charset="0"/>
              <a:buChar char="•"/>
            </a:pPr>
            <a:r>
              <a:rPr lang="en-IN" dirty="0">
                <a:solidFill>
                  <a:srgbClr val="2F5496"/>
                </a:solidFill>
              </a:rPr>
              <a:t>Digital tool to connect to all stake Holders</a:t>
            </a:r>
            <a:endParaRPr lang="en-IN" dirty="0"/>
          </a:p>
          <a:p>
            <a:pPr marL="742950" lvl="1" indent="-285750" algn="just">
              <a:buFont typeface="Arial" panose="020B0604020202020204" pitchFamily="34" charset="0"/>
              <a:buChar char="•"/>
            </a:pPr>
            <a:r>
              <a:rPr lang="en-IN" dirty="0">
                <a:solidFill>
                  <a:srgbClr val="2F5496"/>
                </a:solidFill>
              </a:rPr>
              <a:t>Excellent platform for customers to understand the latest products and services available to stay profitable</a:t>
            </a:r>
            <a:endParaRPr lang="en-IN" dirty="0"/>
          </a:p>
          <a:p>
            <a:pPr marL="742950" lvl="1" indent="-285750" algn="just">
              <a:buFont typeface="Arial" panose="020B0604020202020204" pitchFamily="34" charset="0"/>
              <a:buChar char="•"/>
            </a:pPr>
            <a:r>
              <a:rPr lang="en-IN" dirty="0">
                <a:solidFill>
                  <a:srgbClr val="2F5496"/>
                </a:solidFill>
              </a:rPr>
              <a:t>Evaluate Rol, Flexibility of timing and convenience for all	</a:t>
            </a:r>
            <a:endParaRPr lang="en-IN" dirty="0"/>
          </a:p>
          <a:p>
            <a:pPr marL="742950" lvl="1" indent="-285750" algn="just">
              <a:buFont typeface="Arial" panose="020B0604020202020204" pitchFamily="34" charset="0"/>
              <a:buChar char="•"/>
            </a:pPr>
            <a:r>
              <a:rPr lang="en-IN" dirty="0">
                <a:solidFill>
                  <a:srgbClr val="2F5496"/>
                </a:solidFill>
              </a:rPr>
              <a:t>Global outreach</a:t>
            </a:r>
            <a:endParaRPr lang="en-IN" dirty="0"/>
          </a:p>
          <a:p>
            <a:pPr marL="742950" lvl="1" indent="-285750" algn="just">
              <a:buFont typeface="Arial" panose="020B0604020202020204" pitchFamily="34" charset="0"/>
              <a:buChar char="•"/>
            </a:pPr>
            <a:r>
              <a:rPr lang="en-IN" dirty="0">
                <a:solidFill>
                  <a:srgbClr val="2F5496"/>
                </a:solidFill>
              </a:rPr>
              <a:t>Use of Technology</a:t>
            </a:r>
            <a:endParaRPr lang="en-IN" dirty="0">
              <a:effectLst/>
            </a:endParaRPr>
          </a:p>
        </p:txBody>
      </p:sp>
    </p:spTree>
    <p:extLst>
      <p:ext uri="{BB962C8B-B14F-4D97-AF65-F5344CB8AC3E}">
        <p14:creationId xmlns:p14="http://schemas.microsoft.com/office/powerpoint/2010/main" val="1620938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258" y="804110"/>
            <a:ext cx="9529483" cy="923330"/>
          </a:xfrm>
          <a:prstGeom prst="rect">
            <a:avLst/>
          </a:prstGeom>
        </p:spPr>
        <p:txBody>
          <a:bodyPr wrap="square">
            <a:spAutoFit/>
          </a:bodyPr>
          <a:lstStyle/>
          <a:p>
            <a:pPr>
              <a:spcAft>
                <a:spcPts val="0"/>
              </a:spcAft>
            </a:pPr>
            <a:r>
              <a:rPr lang="en-IN" b="1" dirty="0">
                <a:ea typeface="Calibri" panose="020F0502020204030204" pitchFamily="34" charset="0"/>
              </a:rPr>
              <a:t>URL</a:t>
            </a:r>
            <a:r>
              <a:rPr lang="en-IN" dirty="0">
                <a:ea typeface="Calibri" panose="020F0502020204030204" pitchFamily="34" charset="0"/>
              </a:rPr>
              <a:t> 		: 	</a:t>
            </a:r>
            <a:r>
              <a:rPr lang="en-IN" u="sng" dirty="0">
                <a:solidFill>
                  <a:srgbClr val="0000FF"/>
                </a:solidFill>
                <a:ea typeface="Calibri" panose="020F0502020204030204" pitchFamily="34" charset="0"/>
                <a:hlinkClick r:id="rId2"/>
              </a:rPr>
              <a:t>https://www.ciidigitalevents.in/Login.aspx?EventId=E000000002</a:t>
            </a:r>
            <a:endParaRPr lang="en-IN" dirty="0">
              <a:ea typeface="Calibri" panose="020F0502020204030204" pitchFamily="34" charset="0"/>
            </a:endParaRPr>
          </a:p>
          <a:p>
            <a:pPr>
              <a:spcAft>
                <a:spcPts val="0"/>
              </a:spcAft>
            </a:pPr>
            <a:r>
              <a:rPr lang="en-IN" b="1" dirty="0">
                <a:ea typeface="Calibri" panose="020F0502020204030204" pitchFamily="34" charset="0"/>
              </a:rPr>
              <a:t>User</a:t>
            </a:r>
            <a:r>
              <a:rPr lang="en-IN" dirty="0">
                <a:ea typeface="Calibri" panose="020F0502020204030204" pitchFamily="34" charset="0"/>
              </a:rPr>
              <a:t> 		: 	</a:t>
            </a:r>
            <a:r>
              <a:rPr lang="en-IN" u="sng" dirty="0">
                <a:solidFill>
                  <a:srgbClr val="0000FF"/>
                </a:solidFill>
                <a:ea typeface="Calibri" panose="020F0502020204030204" pitchFamily="34" charset="0"/>
                <a:hlinkClick r:id="rId3"/>
              </a:rPr>
              <a:t>demouser@gmail.com</a:t>
            </a:r>
            <a:endParaRPr lang="en-IN" dirty="0">
              <a:ea typeface="Calibri" panose="020F0502020204030204" pitchFamily="34" charset="0"/>
            </a:endParaRPr>
          </a:p>
          <a:p>
            <a:pPr>
              <a:spcAft>
                <a:spcPts val="0"/>
              </a:spcAft>
            </a:pPr>
            <a:r>
              <a:rPr lang="en-IN" b="1" dirty="0">
                <a:ea typeface="Calibri" panose="020F0502020204030204" pitchFamily="34" charset="0"/>
              </a:rPr>
              <a:t>Password</a:t>
            </a:r>
            <a:r>
              <a:rPr lang="en-IN" dirty="0">
                <a:ea typeface="Calibri" panose="020F0502020204030204" pitchFamily="34" charset="0"/>
              </a:rPr>
              <a:t> 	: 	test</a:t>
            </a:r>
            <a:endParaRPr lang="en-IN" dirty="0">
              <a:effectLst/>
              <a:ea typeface="Calibri" panose="020F0502020204030204" pitchFamily="34"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7061" y="1772147"/>
            <a:ext cx="8297876" cy="4665277"/>
          </a:xfrm>
          <a:prstGeom prst="rect">
            <a:avLst/>
          </a:prstGeom>
        </p:spPr>
      </p:pic>
      <p:sp>
        <p:nvSpPr>
          <p:cNvPr id="7" name="TextBox 6"/>
          <p:cNvSpPr txBox="1"/>
          <p:nvPr/>
        </p:nvSpPr>
        <p:spPr>
          <a:xfrm>
            <a:off x="3379693" y="359293"/>
            <a:ext cx="5432612" cy="400110"/>
          </a:xfrm>
          <a:prstGeom prst="rect">
            <a:avLst/>
          </a:prstGeom>
          <a:noFill/>
        </p:spPr>
        <p:txBody>
          <a:bodyPr wrap="square" rtlCol="0">
            <a:spAutoFit/>
          </a:bodyPr>
          <a:lstStyle/>
          <a:p>
            <a:pPr algn="ctr"/>
            <a:r>
              <a:rPr lang="en-IN" sz="2000" b="1" dirty="0"/>
              <a:t>Sample Login Credentials for Demo </a:t>
            </a:r>
          </a:p>
        </p:txBody>
      </p:sp>
    </p:spTree>
    <p:extLst>
      <p:ext uri="{BB962C8B-B14F-4D97-AF65-F5344CB8AC3E}">
        <p14:creationId xmlns:p14="http://schemas.microsoft.com/office/powerpoint/2010/main" val="1075904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4"/>
          <p:cNvSpPr txBox="1">
            <a:spLocks/>
          </p:cNvSpPr>
          <p:nvPr/>
        </p:nvSpPr>
        <p:spPr>
          <a:xfrm>
            <a:off x="350035" y="152710"/>
            <a:ext cx="10004199" cy="616588"/>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IN" sz="3600" b="1" dirty="0">
                <a:solidFill>
                  <a:schemeClr val="dk1"/>
                </a:solidFill>
              </a:rPr>
              <a:t>FAQ’s for Exhibitors</a:t>
            </a:r>
            <a:endParaRPr lang="en-US" sz="3600" b="1" dirty="0">
              <a:solidFill>
                <a:schemeClr val="dk1"/>
              </a:solidFill>
            </a:endParaRPr>
          </a:p>
        </p:txBody>
      </p:sp>
      <p:sp>
        <p:nvSpPr>
          <p:cNvPr id="3" name="Rectangle 2"/>
          <p:cNvSpPr/>
          <p:nvPr/>
        </p:nvSpPr>
        <p:spPr>
          <a:xfrm>
            <a:off x="161364" y="1138118"/>
            <a:ext cx="11551024" cy="5349413"/>
          </a:xfrm>
          <a:prstGeom prst="rect">
            <a:avLst/>
          </a:prstGeom>
        </p:spPr>
        <p:txBody>
          <a:bodyPr wrap="square">
            <a:spAutoFit/>
          </a:bodyPr>
          <a:lstStyle/>
          <a:p>
            <a:pPr lvl="0" algn="just">
              <a:spcAft>
                <a:spcPts val="0"/>
              </a:spcAft>
            </a:pPr>
            <a:r>
              <a:rPr lang="en-US" dirty="0">
                <a:ea typeface="Times New Roman" panose="02020603050405020304" pitchFamily="18" charset="0"/>
              </a:rPr>
              <a:t>As an Exhibitor how do I get leads generated?</a:t>
            </a:r>
            <a:endParaRPr lang="en-IN" dirty="0">
              <a:ea typeface="Calibri" panose="020F0502020204030204" pitchFamily="34" charset="0"/>
            </a:endParaRPr>
          </a:p>
          <a:p>
            <a:pPr algn="just">
              <a:lnSpc>
                <a:spcPct val="107000"/>
              </a:lnSpc>
              <a:spcAft>
                <a:spcPts val="0"/>
              </a:spcAft>
            </a:pPr>
            <a:r>
              <a:rPr lang="en-US" dirty="0">
                <a:ea typeface="Times New Roman" panose="02020603050405020304" pitchFamily="18" charset="0"/>
                <a:cs typeface="Times New Roman" panose="02020603050405020304" pitchFamily="18" charset="0"/>
              </a:rPr>
              <a:t> </a:t>
            </a:r>
            <a:endParaRPr lang="en-IN" dirty="0">
              <a:ea typeface="Calibri" panose="020F0502020204030204" pitchFamily="34" charset="0"/>
              <a:cs typeface="Times New Roman" panose="02020603050405020304" pitchFamily="18" charset="0"/>
            </a:endParaRPr>
          </a:p>
          <a:p>
            <a:pPr marL="228600" algn="just">
              <a:lnSpc>
                <a:spcPct val="107000"/>
              </a:lnSpc>
              <a:spcAft>
                <a:spcPts val="0"/>
              </a:spcAft>
            </a:pPr>
            <a:r>
              <a:rPr lang="en-US" dirty="0">
                <a:solidFill>
                  <a:srgbClr val="2F5496"/>
                </a:solidFill>
                <a:ea typeface="Times New Roman" panose="02020603050405020304" pitchFamily="18" charset="0"/>
                <a:cs typeface="Times New Roman" panose="02020603050405020304" pitchFamily="18" charset="0"/>
              </a:rPr>
              <a:t>While the organiser will put in all the efforts in promoting the digital exhibition, you could also invite your present and future customer to visit the virtual exhibition.</a:t>
            </a:r>
            <a:endParaRPr lang="en-IN" dirty="0">
              <a:ea typeface="Calibri" panose="020F0502020204030204" pitchFamily="34" charset="0"/>
              <a:cs typeface="Times New Roman" panose="02020603050405020304" pitchFamily="18" charset="0"/>
            </a:endParaRPr>
          </a:p>
          <a:p>
            <a:pPr marL="228600" algn="just">
              <a:lnSpc>
                <a:spcPct val="107000"/>
              </a:lnSpc>
              <a:spcAft>
                <a:spcPts val="0"/>
              </a:spcAft>
            </a:pPr>
            <a:r>
              <a:rPr lang="en-US" dirty="0">
                <a:solidFill>
                  <a:srgbClr val="2F5496"/>
                </a:solidFill>
                <a:ea typeface="Times New Roman" panose="02020603050405020304" pitchFamily="18" charset="0"/>
                <a:cs typeface="Times New Roman" panose="02020603050405020304" pitchFamily="18" charset="0"/>
              </a:rPr>
              <a:t> </a:t>
            </a:r>
            <a:endParaRPr lang="en-IN" dirty="0">
              <a:ea typeface="Calibri" panose="020F0502020204030204" pitchFamily="34" charset="0"/>
              <a:cs typeface="Times New Roman" panose="02020603050405020304" pitchFamily="18" charset="0"/>
            </a:endParaRPr>
          </a:p>
          <a:p>
            <a:pPr marL="228600" algn="just">
              <a:lnSpc>
                <a:spcPct val="107000"/>
              </a:lnSpc>
              <a:spcAft>
                <a:spcPts val="0"/>
              </a:spcAft>
            </a:pPr>
            <a:r>
              <a:rPr lang="en-US" dirty="0">
                <a:solidFill>
                  <a:srgbClr val="2F5496"/>
                </a:solidFill>
                <a:ea typeface="Times New Roman" panose="02020603050405020304" pitchFamily="18" charset="0"/>
                <a:cs typeface="Times New Roman" panose="02020603050405020304" pitchFamily="18" charset="0"/>
              </a:rPr>
              <a:t>Through exhibitor dashboard, you could access the visitor data analytics. Online updates on who is in the stall now and who dropped their card. Facility to connect via video call or online chat. Facility for the system to recommend connections</a:t>
            </a:r>
            <a:endParaRPr lang="en-IN" dirty="0">
              <a:ea typeface="Calibri" panose="020F0502020204030204" pitchFamily="34" charset="0"/>
              <a:cs typeface="Times New Roman" panose="02020603050405020304" pitchFamily="18" charset="0"/>
            </a:endParaRPr>
          </a:p>
          <a:p>
            <a:pPr marL="457200" algn="just">
              <a:spcAft>
                <a:spcPts val="0"/>
              </a:spcAft>
            </a:pPr>
            <a:r>
              <a:rPr lang="en-IN" dirty="0">
                <a:solidFill>
                  <a:srgbClr val="2F5496"/>
                </a:solidFill>
                <a:ea typeface="Times New Roman" panose="02020603050405020304" pitchFamily="18" charset="0"/>
              </a:rPr>
              <a:t> </a:t>
            </a:r>
            <a:endParaRPr lang="en-IN" dirty="0">
              <a:ea typeface="Calibri" panose="020F0502020204030204" pitchFamily="34" charset="0"/>
            </a:endParaRPr>
          </a:p>
          <a:p>
            <a:pPr lvl="0" algn="just">
              <a:spcAft>
                <a:spcPts val="0"/>
              </a:spcAft>
            </a:pPr>
            <a:r>
              <a:rPr lang="en-IN" dirty="0">
                <a:ea typeface="Times New Roman" panose="02020603050405020304" pitchFamily="18" charset="0"/>
              </a:rPr>
              <a:t>How to upload products related information on the portal? which format file with size, format for brochure, videos, Images, Standees</a:t>
            </a:r>
            <a:endParaRPr lang="en-IN" dirty="0">
              <a:ea typeface="Calibri" panose="020F0502020204030204" pitchFamily="34" charset="0"/>
            </a:endParaRPr>
          </a:p>
          <a:p>
            <a:pPr algn="just">
              <a:lnSpc>
                <a:spcPct val="107000"/>
              </a:lnSpc>
              <a:spcAft>
                <a:spcPts val="0"/>
              </a:spcAft>
            </a:pPr>
            <a:r>
              <a:rPr lang="en-IN" dirty="0">
                <a:ea typeface="Times New Roman" panose="02020603050405020304" pitchFamily="18" charset="0"/>
                <a:cs typeface="Times New Roman" panose="02020603050405020304" pitchFamily="18" charset="0"/>
              </a:rPr>
              <a:t> </a:t>
            </a:r>
            <a:endParaRPr lang="en-IN" dirty="0">
              <a:ea typeface="Calibri" panose="020F0502020204030204" pitchFamily="34" charset="0"/>
              <a:cs typeface="Times New Roman" panose="02020603050405020304" pitchFamily="18" charset="0"/>
            </a:endParaRPr>
          </a:p>
          <a:p>
            <a:pPr marL="228600" algn="just">
              <a:lnSpc>
                <a:spcPct val="107000"/>
              </a:lnSpc>
              <a:spcAft>
                <a:spcPts val="0"/>
              </a:spcAft>
            </a:pPr>
            <a:r>
              <a:rPr lang="en-IN" dirty="0">
                <a:solidFill>
                  <a:srgbClr val="2F5496"/>
                </a:solidFill>
                <a:ea typeface="Times New Roman" panose="02020603050405020304" pitchFamily="18" charset="0"/>
                <a:cs typeface="Times New Roman" panose="02020603050405020304" pitchFamily="18" charset="0"/>
              </a:rPr>
              <a:t>Once you are registered as an exhibitor (fulfil all the booking formality including the payment fee), the organiser / event co-ordinator will provide you the login credentials. </a:t>
            </a:r>
            <a:endParaRPr lang="en-IN" dirty="0">
              <a:ea typeface="Calibri" panose="020F0502020204030204" pitchFamily="34" charset="0"/>
              <a:cs typeface="Times New Roman" panose="02020603050405020304" pitchFamily="18" charset="0"/>
            </a:endParaRPr>
          </a:p>
          <a:p>
            <a:pPr marL="228600" algn="just">
              <a:lnSpc>
                <a:spcPct val="107000"/>
              </a:lnSpc>
              <a:spcAft>
                <a:spcPts val="0"/>
              </a:spcAft>
            </a:pPr>
            <a:r>
              <a:rPr lang="en-IN" dirty="0">
                <a:solidFill>
                  <a:srgbClr val="2F5496"/>
                </a:solidFill>
                <a:ea typeface="Times New Roman" panose="02020603050405020304" pitchFamily="18" charset="0"/>
                <a:cs typeface="Times New Roman" panose="02020603050405020304" pitchFamily="18" charset="0"/>
              </a:rPr>
              <a:t> </a:t>
            </a:r>
            <a:endParaRPr lang="en-IN" dirty="0">
              <a:ea typeface="Calibri" panose="020F0502020204030204" pitchFamily="34" charset="0"/>
              <a:cs typeface="Times New Roman" panose="02020603050405020304" pitchFamily="18" charset="0"/>
            </a:endParaRPr>
          </a:p>
          <a:p>
            <a:pPr marL="228600" algn="just">
              <a:lnSpc>
                <a:spcPct val="107000"/>
              </a:lnSpc>
              <a:spcAft>
                <a:spcPts val="0"/>
              </a:spcAft>
            </a:pPr>
            <a:r>
              <a:rPr lang="en-IN" dirty="0">
                <a:solidFill>
                  <a:srgbClr val="2F5496"/>
                </a:solidFill>
                <a:ea typeface="Times New Roman" panose="02020603050405020304" pitchFamily="18" charset="0"/>
                <a:cs typeface="Times New Roman" panose="02020603050405020304" pitchFamily="18" charset="0"/>
              </a:rPr>
              <a:t>Use the login details to access the dashboard and start uploading the collaterals and information as listed in the platform. Please follow the instruction given for each section to upload the required materials like photos / images, brochures, videos, profile etc…</a:t>
            </a:r>
            <a:endParaRPr lang="en-IN"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9621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4"/>
          <p:cNvSpPr txBox="1">
            <a:spLocks/>
          </p:cNvSpPr>
          <p:nvPr/>
        </p:nvSpPr>
        <p:spPr>
          <a:xfrm>
            <a:off x="350035" y="152710"/>
            <a:ext cx="10004199" cy="616588"/>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IN" sz="3600" b="1" dirty="0">
                <a:solidFill>
                  <a:schemeClr val="dk1"/>
                </a:solidFill>
              </a:rPr>
              <a:t>FAQ’s for Exhibitors</a:t>
            </a:r>
            <a:endParaRPr lang="en-US" sz="3600" b="1" dirty="0">
              <a:solidFill>
                <a:schemeClr val="dk1"/>
              </a:solidFill>
            </a:endParaRPr>
          </a:p>
        </p:txBody>
      </p:sp>
      <p:sp>
        <p:nvSpPr>
          <p:cNvPr id="3" name="Rectangle 2"/>
          <p:cNvSpPr/>
          <p:nvPr/>
        </p:nvSpPr>
        <p:spPr>
          <a:xfrm>
            <a:off x="215564" y="1109623"/>
            <a:ext cx="11658189" cy="5510226"/>
          </a:xfrm>
          <a:prstGeom prst="rect">
            <a:avLst/>
          </a:prstGeom>
        </p:spPr>
        <p:txBody>
          <a:bodyPr wrap="square">
            <a:spAutoFit/>
          </a:bodyPr>
          <a:lstStyle/>
          <a:p>
            <a:pPr lvl="0" algn="just">
              <a:spcAft>
                <a:spcPts val="0"/>
              </a:spcAft>
            </a:pPr>
            <a:r>
              <a:rPr lang="en-US" dirty="0">
                <a:latin typeface="Arial" panose="020B0604020202020204" pitchFamily="34" charset="0"/>
                <a:ea typeface="Times New Roman" panose="02020603050405020304" pitchFamily="18" charset="0"/>
              </a:rPr>
              <a:t>How many representatives can be accommodated in a booth at a given time?</a:t>
            </a:r>
            <a:endParaRPr lang="en-IN" dirty="0">
              <a:latin typeface="Calibri" panose="020F0502020204030204" pitchFamily="34" charset="0"/>
              <a:ea typeface="Calibri" panose="020F0502020204030204" pitchFamily="34" charset="0"/>
            </a:endParaRPr>
          </a:p>
          <a:p>
            <a:pPr algn="just">
              <a:lnSpc>
                <a:spcPct val="107000"/>
              </a:lnSpc>
              <a:spcAft>
                <a:spcPts val="0"/>
              </a:spcAft>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268288" algn="just">
              <a:lnSpc>
                <a:spcPct val="107000"/>
              </a:lnSpc>
              <a:spcAft>
                <a:spcPts val="0"/>
              </a:spcAft>
            </a:pPr>
            <a:r>
              <a:rPr lang="en-US" dirty="0">
                <a:solidFill>
                  <a:srgbClr val="2F5496"/>
                </a:solidFill>
                <a:latin typeface="Arial" panose="020B0604020202020204" pitchFamily="34" charset="0"/>
                <a:ea typeface="Times New Roman" panose="02020603050405020304" pitchFamily="18" charset="0"/>
              </a:rPr>
              <a:t>For standard stand package – 2 representative and for premium 6 representatives.</a:t>
            </a:r>
            <a:endParaRPr lang="en-IN" dirty="0">
              <a:solidFill>
                <a:srgbClr val="2F5496"/>
              </a:solidFill>
              <a:latin typeface="Arial" panose="020B0604020202020204" pitchFamily="34" charset="0"/>
              <a:ea typeface="Times New Roman" panose="02020603050405020304" pitchFamily="18" charset="0"/>
            </a:endParaRPr>
          </a:p>
          <a:p>
            <a:pPr algn="just">
              <a:lnSpc>
                <a:spcPct val="107000"/>
              </a:lnSpc>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IN" dirty="0">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pPr>
            <a:r>
              <a:rPr lang="en-US" dirty="0">
                <a:latin typeface="Arial" panose="020B0604020202020204" pitchFamily="34" charset="0"/>
                <a:ea typeface="Times New Roman" panose="02020603050405020304" pitchFamily="18" charset="0"/>
              </a:rPr>
              <a:t>How many visitors can accommodated in the booth at a time?</a:t>
            </a:r>
            <a:endParaRPr lang="en-IN" dirty="0">
              <a:latin typeface="Calibri" panose="020F0502020204030204" pitchFamily="34" charset="0"/>
              <a:ea typeface="Calibri" panose="020F0502020204030204" pitchFamily="34" charset="0"/>
            </a:endParaRPr>
          </a:p>
          <a:p>
            <a:pPr marL="457200" algn="just">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There are no restrictions on the visitors visiting one booth or many visiting one booth. It is upto the exhibitor to manage the incoming flow of enquires and address them appropriately.</a:t>
            </a:r>
            <a:endParaRPr lang="en-IN" dirty="0">
              <a:latin typeface="Calibri" panose="020F0502020204030204" pitchFamily="34" charset="0"/>
              <a:ea typeface="Calibri" panose="020F0502020204030204" pitchFamily="34" charset="0"/>
            </a:endParaRPr>
          </a:p>
          <a:p>
            <a:pPr marL="228600" algn="just">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lvl="0" algn="just">
              <a:spcAft>
                <a:spcPts val="0"/>
              </a:spcAft>
            </a:pPr>
            <a:r>
              <a:rPr lang="en-US" dirty="0">
                <a:latin typeface="Arial" panose="020B0604020202020204" pitchFamily="34" charset="0"/>
                <a:ea typeface="Times New Roman" panose="02020603050405020304" pitchFamily="18" charset="0"/>
              </a:rPr>
              <a:t>How do I access the visitor details of those who have visited my booth?</a:t>
            </a:r>
            <a:endParaRPr lang="en-IN" dirty="0">
              <a:latin typeface="Calibri" panose="020F0502020204030204" pitchFamily="34" charset="0"/>
              <a:ea typeface="Calibri" panose="020F0502020204030204" pitchFamily="34" charset="0"/>
            </a:endParaRPr>
          </a:p>
          <a:p>
            <a:pPr marL="228600" algn="just">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lgn="just">
              <a:lnSpc>
                <a:spcPct val="107000"/>
              </a:lnSpc>
              <a:spcAft>
                <a:spcPts val="0"/>
              </a:spcAft>
            </a:pPr>
            <a:r>
              <a:rPr lang="en-US"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Through exhibitor dashboard, you could access the visitor data analytics.</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lvl="0" algn="just">
              <a:spcAft>
                <a:spcPts val="0"/>
              </a:spcAft>
            </a:pPr>
            <a:r>
              <a:rPr lang="en-US" dirty="0">
                <a:latin typeface="Arial" panose="020B0604020202020204" pitchFamily="34" charset="0"/>
                <a:ea typeface="Times New Roman" panose="02020603050405020304" pitchFamily="18" charset="0"/>
              </a:rPr>
              <a:t>How can the visitor to the booth connect with the exhibitor?</a:t>
            </a:r>
          </a:p>
          <a:p>
            <a:pPr marL="342900" lvl="0" indent="-342900" algn="just">
              <a:spcAft>
                <a:spcPts val="0"/>
              </a:spcAft>
              <a:buFont typeface="+mj-lt"/>
              <a:buAutoNum type="arabicPeriod" startAt="6"/>
            </a:pPr>
            <a:endParaRPr lang="en-IN" dirty="0">
              <a:latin typeface="Calibri" panose="020F0502020204030204" pitchFamily="34" charset="0"/>
              <a:ea typeface="Calibri" panose="020F0502020204030204" pitchFamily="34" charset="0"/>
            </a:endParaRPr>
          </a:p>
          <a:p>
            <a:pPr marL="228600" algn="just">
              <a:lnSpc>
                <a:spcPct val="107000"/>
              </a:lnSpc>
              <a:spcAft>
                <a:spcPts val="800"/>
              </a:spcAft>
            </a:pPr>
            <a:r>
              <a:rPr lang="en-US" dirty="0">
                <a:solidFill>
                  <a:srgbClr val="2F5496"/>
                </a:solidFill>
                <a:latin typeface="Arial" panose="020B0604020202020204" pitchFamily="34" charset="0"/>
                <a:ea typeface="Times New Roman" panose="02020603050405020304" pitchFamily="18" charset="0"/>
              </a:rPr>
              <a:t>The visitor can drop a virtual visiting card at the booth or can connect with one of the booth representatives using the online chat, email, sms or the video call facility provided in the booth.  The exhibitor will also be able to see who all are visiting his booth and can initiate a dialogue by stating a chat, inviting the visitor to a video call or sending him an email or sms.</a:t>
            </a:r>
            <a:endParaRPr lang="en-IN" dirty="0">
              <a:solidFill>
                <a:srgbClr val="2F5496"/>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851716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4"/>
          <p:cNvSpPr txBox="1">
            <a:spLocks/>
          </p:cNvSpPr>
          <p:nvPr/>
        </p:nvSpPr>
        <p:spPr>
          <a:xfrm>
            <a:off x="350035" y="152710"/>
            <a:ext cx="10004199" cy="616588"/>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IN" sz="3600" b="1" dirty="0">
                <a:solidFill>
                  <a:schemeClr val="dk1"/>
                </a:solidFill>
              </a:rPr>
              <a:t>FAQ’s for Exhibitors</a:t>
            </a:r>
            <a:endParaRPr lang="en-US" sz="3600" b="1" dirty="0">
              <a:solidFill>
                <a:schemeClr val="dk1"/>
              </a:solidFill>
            </a:endParaRPr>
          </a:p>
        </p:txBody>
      </p:sp>
      <p:sp>
        <p:nvSpPr>
          <p:cNvPr id="3" name="Rectangle 2"/>
          <p:cNvSpPr/>
          <p:nvPr/>
        </p:nvSpPr>
        <p:spPr>
          <a:xfrm>
            <a:off x="94541" y="1038239"/>
            <a:ext cx="11873341" cy="5379550"/>
          </a:xfrm>
          <a:prstGeom prst="rect">
            <a:avLst/>
          </a:prstGeom>
        </p:spPr>
        <p:txBody>
          <a:bodyPr wrap="square">
            <a:spAutoFit/>
          </a:bodyPr>
          <a:lstStyle/>
          <a:p>
            <a:pPr lvl="0" algn="just">
              <a:spcAft>
                <a:spcPts val="0"/>
              </a:spcAft>
            </a:pPr>
            <a:r>
              <a:rPr lang="en-US" sz="1700" dirty="0">
                <a:latin typeface="Arial" panose="020B0604020202020204" pitchFamily="34" charset="0"/>
                <a:ea typeface="Times New Roman" panose="02020603050405020304" pitchFamily="18" charset="0"/>
              </a:rPr>
              <a:t>How it is different from our website (company) and other portals?</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latin typeface="Arial" panose="020B0604020202020204" pitchFamily="34" charset="0"/>
                <a:ea typeface="Times New Roman" panose="02020603050405020304" pitchFamily="18" charset="0"/>
              </a:rPr>
              <a:t> </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solidFill>
                  <a:srgbClr val="2F5496"/>
                </a:solidFill>
                <a:latin typeface="Arial" panose="020B0604020202020204" pitchFamily="34" charset="0"/>
                <a:ea typeface="Times New Roman" panose="02020603050405020304" pitchFamily="18" charset="0"/>
              </a:rPr>
              <a:t>There is not much of a different between a company website to the CII portal on which the platform in hosted. However the virtual platform is different than any other website or portal. </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solidFill>
                  <a:srgbClr val="2F5496"/>
                </a:solidFill>
                <a:latin typeface="Arial" panose="020B0604020202020204" pitchFamily="34" charset="0"/>
                <a:ea typeface="Times New Roman" panose="02020603050405020304" pitchFamily="18" charset="0"/>
              </a:rPr>
              <a:t> </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solidFill>
                  <a:srgbClr val="2F5496"/>
                </a:solidFill>
                <a:latin typeface="Arial" panose="020B0604020202020204" pitchFamily="34" charset="0"/>
                <a:ea typeface="Times New Roman" panose="02020603050405020304" pitchFamily="18" charset="0"/>
              </a:rPr>
              <a:t>The Virtual Platform can host different formats of events like exhibition, conference, webinar, panel discussion, group meetings, B2B meetings, training programs etc…</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solidFill>
                  <a:srgbClr val="2F5496"/>
                </a:solidFill>
                <a:latin typeface="Arial" panose="020B0604020202020204" pitchFamily="34" charset="0"/>
                <a:ea typeface="Times New Roman" panose="02020603050405020304" pitchFamily="18" charset="0"/>
              </a:rPr>
              <a:t> </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solidFill>
                  <a:srgbClr val="2F5496"/>
                </a:solidFill>
                <a:latin typeface="Arial" panose="020B0604020202020204" pitchFamily="34" charset="0"/>
                <a:ea typeface="Times New Roman" panose="02020603050405020304" pitchFamily="18" charset="0"/>
              </a:rPr>
              <a:t>There are two types of Virtual Exhibition </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solidFill>
                  <a:srgbClr val="2F5496"/>
                </a:solidFill>
                <a:latin typeface="Arial" panose="020B0604020202020204" pitchFamily="34" charset="0"/>
                <a:ea typeface="Times New Roman" panose="02020603050405020304" pitchFamily="18" charset="0"/>
              </a:rPr>
              <a:t> </a:t>
            </a:r>
            <a:endParaRPr lang="en-IN" sz="1700" dirty="0">
              <a:latin typeface="Calibri" panose="020F0502020204030204" pitchFamily="34" charset="0"/>
              <a:ea typeface="Calibri" panose="020F0502020204030204" pitchFamily="34" charset="0"/>
            </a:endParaRPr>
          </a:p>
          <a:p>
            <a:pPr marL="800100" lvl="1" indent="-342900" algn="just">
              <a:buFont typeface="+mj-lt"/>
              <a:buAutoNum type="alphaLcParenR"/>
            </a:pPr>
            <a:r>
              <a:rPr lang="en-US" sz="1700" dirty="0">
                <a:solidFill>
                  <a:srgbClr val="2F5496"/>
                </a:solidFill>
                <a:latin typeface="Arial" panose="020B0604020202020204" pitchFamily="34" charset="0"/>
                <a:ea typeface="Times New Roman" panose="02020603050405020304" pitchFamily="18" charset="0"/>
              </a:rPr>
              <a:t>VE with 3D graphics &amp; VR visual effect, wherein one take a virtual walk through of the event.</a:t>
            </a:r>
            <a:endParaRPr lang="en-IN" sz="1700" dirty="0">
              <a:latin typeface="Calibri" panose="020F0502020204030204" pitchFamily="34" charset="0"/>
              <a:ea typeface="Calibri" panose="020F0502020204030204" pitchFamily="34" charset="0"/>
            </a:endParaRPr>
          </a:p>
          <a:p>
            <a:pPr marL="800100" lvl="1" indent="-342900" algn="just">
              <a:buFont typeface="+mj-lt"/>
              <a:buAutoNum type="alphaLcParenR"/>
            </a:pPr>
            <a:r>
              <a:rPr lang="en-US" sz="1700" dirty="0">
                <a:solidFill>
                  <a:srgbClr val="2F5496"/>
                </a:solidFill>
                <a:latin typeface="Arial" panose="020B0604020202020204" pitchFamily="34" charset="0"/>
                <a:ea typeface="Times New Roman" panose="02020603050405020304" pitchFamily="18" charset="0"/>
              </a:rPr>
              <a:t>VE with static display. </a:t>
            </a:r>
            <a:endParaRPr lang="en-IN" sz="1700" dirty="0">
              <a:latin typeface="Calibri" panose="020F0502020204030204" pitchFamily="34" charset="0"/>
              <a:ea typeface="Calibri" panose="020F0502020204030204" pitchFamily="34" charset="0"/>
            </a:endParaRPr>
          </a:p>
          <a:p>
            <a:pPr algn="just">
              <a:lnSpc>
                <a:spcPct val="107000"/>
              </a:lnSpc>
              <a:spcAft>
                <a:spcPts val="0"/>
              </a:spcAft>
            </a:pPr>
            <a:r>
              <a:rPr lang="en-US" sz="1700"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 </a:t>
            </a:r>
            <a:endParaRPr lang="en-IN" sz="1700"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en-US" sz="1700"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The CII digital exhibition is presently designed on the second option. This is purely due to cost effective and speed to market. While the first one is expensive and time consuming activity.</a:t>
            </a:r>
            <a:endParaRPr lang="en-IN" sz="1700" dirty="0">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r>
              <a:rPr lang="en-US" sz="1700" dirty="0">
                <a:latin typeface="Arial" panose="020B0604020202020204" pitchFamily="34" charset="0"/>
                <a:ea typeface="Times New Roman" panose="02020603050405020304" pitchFamily="18" charset="0"/>
              </a:rPr>
              <a:t> </a:t>
            </a:r>
          </a:p>
          <a:p>
            <a:pPr algn="just">
              <a:spcAft>
                <a:spcPts val="0"/>
              </a:spcAft>
            </a:pPr>
            <a:r>
              <a:rPr lang="en-US" sz="1700" dirty="0">
                <a:latin typeface="Arial" panose="020B0604020202020204" pitchFamily="34" charset="0"/>
                <a:ea typeface="Times New Roman" panose="02020603050405020304" pitchFamily="18" charset="0"/>
              </a:rPr>
              <a:t>What are the functions of dashboard and how frequent can we access?</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latin typeface="Arial" panose="020B0604020202020204" pitchFamily="34" charset="0"/>
                <a:ea typeface="Times New Roman" panose="02020603050405020304" pitchFamily="18" charset="0"/>
              </a:rPr>
              <a:t> </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solidFill>
                  <a:srgbClr val="2F5496"/>
                </a:solidFill>
                <a:latin typeface="Arial" panose="020B0604020202020204" pitchFamily="34" charset="0"/>
                <a:ea typeface="Times New Roman" panose="02020603050405020304" pitchFamily="18" charset="0"/>
              </a:rPr>
              <a:t>Please refer slide no 17 &amp; 18 of this ppt for more details. There are no restriction on the access timeline. There may be some downtime for server backup which normally takes place on the a defined schedule </a:t>
            </a:r>
            <a:endParaRPr lang="en-IN" sz="17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37077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4"/>
          <p:cNvSpPr txBox="1">
            <a:spLocks/>
          </p:cNvSpPr>
          <p:nvPr/>
        </p:nvSpPr>
        <p:spPr>
          <a:xfrm>
            <a:off x="350035" y="152710"/>
            <a:ext cx="10004199" cy="616588"/>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IN" sz="3600" b="1" dirty="0">
                <a:solidFill>
                  <a:schemeClr val="dk1"/>
                </a:solidFill>
              </a:rPr>
              <a:t>FAQ’s for Exhibitors</a:t>
            </a:r>
            <a:endParaRPr lang="en-US" sz="3600" b="1" dirty="0">
              <a:solidFill>
                <a:schemeClr val="dk1"/>
              </a:solidFill>
            </a:endParaRPr>
          </a:p>
        </p:txBody>
      </p:sp>
      <p:sp>
        <p:nvSpPr>
          <p:cNvPr id="3" name="Rectangle 2"/>
          <p:cNvSpPr/>
          <p:nvPr/>
        </p:nvSpPr>
        <p:spPr>
          <a:xfrm>
            <a:off x="134471" y="1192428"/>
            <a:ext cx="11604812" cy="4524315"/>
          </a:xfrm>
          <a:prstGeom prst="rect">
            <a:avLst/>
          </a:prstGeom>
        </p:spPr>
        <p:txBody>
          <a:bodyPr wrap="square">
            <a:spAutoFit/>
          </a:bodyPr>
          <a:lstStyle/>
          <a:p>
            <a:pPr lvl="0" algn="just">
              <a:spcAft>
                <a:spcPts val="0"/>
              </a:spcAft>
            </a:pPr>
            <a:r>
              <a:rPr lang="en-US" dirty="0">
                <a:latin typeface="Arial" panose="020B0604020202020204" pitchFamily="34" charset="0"/>
                <a:ea typeface="Times New Roman" panose="02020603050405020304" pitchFamily="18" charset="0"/>
              </a:rPr>
              <a:t>Can we upgrade from single standard booth to premium after the initial subscription done?</a:t>
            </a:r>
            <a:endParaRPr lang="en-IN" dirty="0">
              <a:latin typeface="Calibri" panose="020F0502020204030204" pitchFamily="34" charset="0"/>
              <a:ea typeface="Calibri" panose="020F0502020204030204" pitchFamily="34" charset="0"/>
            </a:endParaRPr>
          </a:p>
          <a:p>
            <a:pPr marL="228600" algn="just">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Yes please, please get in touch with the event coordinator to fulfill the requirements.</a:t>
            </a:r>
            <a:endParaRPr lang="en-IN" dirty="0">
              <a:latin typeface="Calibri" panose="020F0502020204030204" pitchFamily="34" charset="0"/>
              <a:ea typeface="Calibri" panose="020F0502020204030204" pitchFamily="34" charset="0"/>
            </a:endParaRPr>
          </a:p>
          <a:p>
            <a:pPr marL="457200" algn="just">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lvl="0" algn="just">
              <a:spcAft>
                <a:spcPts val="0"/>
              </a:spcAft>
            </a:pPr>
            <a:r>
              <a:rPr lang="en-US" dirty="0">
                <a:latin typeface="Arial" panose="020B0604020202020204" pitchFamily="34" charset="0"/>
                <a:ea typeface="Times New Roman" panose="02020603050405020304" pitchFamily="18" charset="0"/>
              </a:rPr>
              <a:t>What is the size of the stall area in the virtual space?</a:t>
            </a:r>
            <a:endParaRPr lang="en-IN" dirty="0">
              <a:latin typeface="Calibri" panose="020F0502020204030204" pitchFamily="34" charset="0"/>
              <a:ea typeface="Calibri" panose="020F0502020204030204" pitchFamily="34" charset="0"/>
            </a:endParaRPr>
          </a:p>
          <a:p>
            <a:pPr marL="228600" algn="just">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There is no define size of the stall since it is on the virtual space. Since your viewing them from a device it is an illustrative view projected to fit the screen size on a standard format scale.</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The only difference you could define is the type of stand package and this could be reflected on screen between the standard stand and premium stand.</a:t>
            </a:r>
            <a:endParaRPr lang="en-IN" dirty="0">
              <a:latin typeface="Calibri" panose="020F0502020204030204" pitchFamily="34" charset="0"/>
              <a:ea typeface="Calibri" panose="020F0502020204030204" pitchFamily="34" charset="0"/>
            </a:endParaRPr>
          </a:p>
          <a:p>
            <a:pPr marL="228600" algn="just">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lvl="0" algn="just">
              <a:spcAft>
                <a:spcPts val="0"/>
              </a:spcAft>
            </a:pPr>
            <a:r>
              <a:rPr lang="en-US" dirty="0">
                <a:latin typeface="Arial" panose="020B0604020202020204" pitchFamily="34" charset="0"/>
                <a:ea typeface="Times New Roman" panose="02020603050405020304" pitchFamily="18" charset="0"/>
              </a:rPr>
              <a:t>Can I apply two stands and feature as one large stand?</a:t>
            </a:r>
            <a:endParaRPr lang="en-IN" dirty="0">
              <a:latin typeface="Calibri" panose="020F0502020204030204" pitchFamily="34" charset="0"/>
              <a:ea typeface="Calibri" panose="020F0502020204030204" pitchFamily="34" charset="0"/>
            </a:endParaRPr>
          </a:p>
          <a:p>
            <a:pPr marL="457200" algn="just">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r>
              <a:rPr lang="en-US" dirty="0">
                <a:solidFill>
                  <a:srgbClr val="2F5496"/>
                </a:solidFill>
                <a:latin typeface="Arial" panose="020B0604020202020204" pitchFamily="34" charset="0"/>
                <a:ea typeface="Times New Roman" panose="02020603050405020304" pitchFamily="18" charset="0"/>
              </a:rPr>
              <a:t>Yes please, you can apply two different stands and participate to showcase more. However, you cannot club the two stand to project one big / large stall.</a:t>
            </a:r>
            <a:endParaRPr lang="en-IN" dirty="0"/>
          </a:p>
        </p:txBody>
      </p:sp>
    </p:spTree>
    <p:extLst>
      <p:ext uri="{BB962C8B-B14F-4D97-AF65-F5344CB8AC3E}">
        <p14:creationId xmlns:p14="http://schemas.microsoft.com/office/powerpoint/2010/main" val="3966795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4"/>
          <p:cNvSpPr txBox="1">
            <a:spLocks/>
          </p:cNvSpPr>
          <p:nvPr/>
        </p:nvSpPr>
        <p:spPr>
          <a:xfrm>
            <a:off x="350035" y="152710"/>
            <a:ext cx="10004199" cy="616588"/>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IN" sz="3600" b="1" dirty="0">
                <a:solidFill>
                  <a:schemeClr val="dk1"/>
                </a:solidFill>
              </a:rPr>
              <a:t>FAQ’s for Exhibitors</a:t>
            </a:r>
            <a:endParaRPr lang="en-US" sz="3600" b="1" dirty="0">
              <a:solidFill>
                <a:schemeClr val="dk1"/>
              </a:solidFill>
            </a:endParaRPr>
          </a:p>
        </p:txBody>
      </p:sp>
      <p:sp>
        <p:nvSpPr>
          <p:cNvPr id="3" name="Rectangle 2"/>
          <p:cNvSpPr/>
          <p:nvPr/>
        </p:nvSpPr>
        <p:spPr>
          <a:xfrm>
            <a:off x="134470" y="1157451"/>
            <a:ext cx="11887199" cy="5117042"/>
          </a:xfrm>
          <a:prstGeom prst="rect">
            <a:avLst/>
          </a:prstGeom>
        </p:spPr>
        <p:txBody>
          <a:bodyPr wrap="square">
            <a:spAutoFit/>
          </a:bodyPr>
          <a:lstStyle/>
          <a:p>
            <a:pPr lvl="0" algn="just">
              <a:spcAft>
                <a:spcPts val="0"/>
              </a:spcAft>
            </a:pPr>
            <a:r>
              <a:rPr lang="en-US" dirty="0">
                <a:latin typeface="Arial" panose="020B0604020202020204" pitchFamily="34" charset="0"/>
                <a:ea typeface="Times New Roman" panose="02020603050405020304" pitchFamily="18" charset="0"/>
              </a:rPr>
              <a:t>Does the listing is based on the company name or Company Logo (list view or grid view)</a:t>
            </a:r>
            <a:endParaRPr lang="en-IN" dirty="0">
              <a:latin typeface="Calibri" panose="020F0502020204030204" pitchFamily="34" charset="0"/>
              <a:ea typeface="Calibri" panose="020F0502020204030204" pitchFamily="34" charset="0"/>
            </a:endParaRPr>
          </a:p>
          <a:p>
            <a:pPr marL="228600" algn="just">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The listing of the profile of exhibitors is defined by organiser. </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The suggested listing order basis for the Construction Equipment Event</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First few Rows 	:	Sponsors 	:	Event		Associate	Technology</a:t>
            </a:r>
            <a:endParaRPr lang="en-IN" dirty="0">
              <a:latin typeface="Calibri" panose="020F0502020204030204" pitchFamily="34" charset="0"/>
              <a:ea typeface="Calibri" panose="020F0502020204030204" pitchFamily="34" charset="0"/>
            </a:endParaRPr>
          </a:p>
          <a:p>
            <a:pPr indent="228600" algn="just">
              <a:lnSpc>
                <a:spcPct val="107000"/>
              </a:lnSpc>
              <a:spcAft>
                <a:spcPts val="0"/>
              </a:spcAft>
            </a:pPr>
            <a:r>
              <a:rPr lang="en-US"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Next Rows	:	Premium Stand 	:	Alphabetical Order</a:t>
            </a:r>
            <a:endParaRPr lang="en-IN"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0"/>
              </a:spcAft>
            </a:pPr>
            <a:r>
              <a:rPr lang="en-US"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Followed by 		Standard Stand	:	Alphabetical Order</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With the above scheme of listing, even within each category, if there are more than one then the alphabetical order of the listing could be followed.</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The visitor will have flexibility to view the listing profile in Grid View (Brand Logo Appearance) or List View (Logo with Company Name as text)</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In addition to the listing order, the search tool will help the visiting audience to look for information they want with ease of access.</a:t>
            </a:r>
            <a:endParaRPr lang="en-IN"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45238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4"/>
          <p:cNvSpPr txBox="1">
            <a:spLocks/>
          </p:cNvSpPr>
          <p:nvPr/>
        </p:nvSpPr>
        <p:spPr>
          <a:xfrm>
            <a:off x="350035" y="152710"/>
            <a:ext cx="10004199" cy="616588"/>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IN" sz="3600" b="1" dirty="0">
                <a:solidFill>
                  <a:schemeClr val="dk1"/>
                </a:solidFill>
              </a:rPr>
              <a:t>FAQ’s for Exhibitors</a:t>
            </a:r>
            <a:endParaRPr lang="en-US" sz="3600" b="1" dirty="0">
              <a:solidFill>
                <a:schemeClr val="dk1"/>
              </a:solidFill>
            </a:endParaRPr>
          </a:p>
        </p:txBody>
      </p:sp>
      <p:sp>
        <p:nvSpPr>
          <p:cNvPr id="3" name="Rectangle 2"/>
          <p:cNvSpPr/>
          <p:nvPr/>
        </p:nvSpPr>
        <p:spPr>
          <a:xfrm>
            <a:off x="350035" y="1134507"/>
            <a:ext cx="11564059" cy="5355312"/>
          </a:xfrm>
          <a:prstGeom prst="rect">
            <a:avLst/>
          </a:prstGeom>
        </p:spPr>
        <p:txBody>
          <a:bodyPr wrap="square">
            <a:spAutoFit/>
          </a:bodyPr>
          <a:lstStyle/>
          <a:p>
            <a:pPr lvl="0" algn="just">
              <a:spcAft>
                <a:spcPts val="0"/>
              </a:spcAft>
            </a:pPr>
            <a:r>
              <a:rPr lang="en-US" dirty="0">
                <a:latin typeface="Arial" panose="020B0604020202020204" pitchFamily="34" charset="0"/>
                <a:ea typeface="Times New Roman" panose="02020603050405020304" pitchFamily="18" charset="0"/>
              </a:rPr>
              <a:t>Can the floor / carpet area colour is also available to choose the color option</a:t>
            </a:r>
            <a:endParaRPr lang="en-IN" dirty="0">
              <a:latin typeface="Calibri" panose="020F0502020204030204" pitchFamily="34" charset="0"/>
              <a:ea typeface="Calibri" panose="020F0502020204030204" pitchFamily="34" charset="0"/>
            </a:endParaRPr>
          </a:p>
          <a:p>
            <a:pPr marL="457200" algn="just">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No please, currently this feature is not enabled. </a:t>
            </a:r>
          </a:p>
          <a:p>
            <a:pPr marL="228600" algn="just">
              <a:spcAft>
                <a:spcPts val="0"/>
              </a:spcAft>
            </a:pPr>
            <a:endParaRPr lang="en-US" dirty="0">
              <a:solidFill>
                <a:srgbClr val="2F5496"/>
              </a:solidFill>
              <a:latin typeface="Arial" panose="020B0604020202020204" pitchFamily="34" charset="0"/>
              <a:ea typeface="Calibri" panose="020F0502020204030204" pitchFamily="34" charset="0"/>
            </a:endParaRPr>
          </a:p>
          <a:p>
            <a:pPr lvl="0"/>
            <a:r>
              <a:rPr lang="en-US" dirty="0"/>
              <a:t>How do we see the difference on standard stall to premium stall (visitor perspective)? Will there be any indication to visitors about the two stand profile?</a:t>
            </a:r>
            <a:endParaRPr lang="en-IN" dirty="0"/>
          </a:p>
          <a:p>
            <a:r>
              <a:rPr lang="en-US" dirty="0"/>
              <a:t> </a:t>
            </a:r>
            <a:endParaRPr lang="en-IN" dirty="0"/>
          </a:p>
          <a:p>
            <a:pPr marL="228600" algn="just"/>
            <a:r>
              <a:rPr lang="en-US" dirty="0">
                <a:solidFill>
                  <a:srgbClr val="2F5496"/>
                </a:solidFill>
                <a:latin typeface="Arial" panose="020B0604020202020204" pitchFamily="34" charset="0"/>
                <a:ea typeface="Times New Roman" panose="02020603050405020304" pitchFamily="18" charset="0"/>
              </a:rPr>
              <a:t>The difference between the standard stand package and premium stand package could be defined by the event coordinator at the time of recruitment of exhibitors (package scheme).</a:t>
            </a:r>
            <a:endParaRPr lang="en-IN" dirty="0">
              <a:solidFill>
                <a:srgbClr val="2F5496"/>
              </a:solidFill>
              <a:latin typeface="Arial" panose="020B0604020202020204" pitchFamily="34" charset="0"/>
              <a:ea typeface="Times New Roman" panose="02020603050405020304" pitchFamily="18" charset="0"/>
            </a:endParaRPr>
          </a:p>
          <a:p>
            <a:pPr marL="228600" algn="just"/>
            <a:r>
              <a:rPr lang="en-US" dirty="0">
                <a:solidFill>
                  <a:srgbClr val="2F5496"/>
                </a:solidFill>
                <a:latin typeface="Arial" panose="020B0604020202020204" pitchFamily="34" charset="0"/>
                <a:ea typeface="Times New Roman" panose="02020603050405020304" pitchFamily="18" charset="0"/>
              </a:rPr>
              <a:t> </a:t>
            </a:r>
            <a:endParaRPr lang="en-IN" dirty="0">
              <a:solidFill>
                <a:srgbClr val="2F5496"/>
              </a:solidFill>
              <a:latin typeface="Arial" panose="020B0604020202020204" pitchFamily="34" charset="0"/>
              <a:ea typeface="Times New Roman" panose="02020603050405020304" pitchFamily="18" charset="0"/>
            </a:endParaRPr>
          </a:p>
          <a:p>
            <a:pPr marL="228600" algn="just"/>
            <a:r>
              <a:rPr lang="en-US" dirty="0">
                <a:solidFill>
                  <a:srgbClr val="2F5496"/>
                </a:solidFill>
                <a:latin typeface="Arial" panose="020B0604020202020204" pitchFamily="34" charset="0"/>
                <a:ea typeface="Times New Roman" panose="02020603050405020304" pitchFamily="18" charset="0"/>
              </a:rPr>
              <a:t>On the visual front, the type of stall assigned for premium stand package could be one big difference </a:t>
            </a:r>
            <a:endParaRPr lang="en-IN" dirty="0">
              <a:solidFill>
                <a:srgbClr val="2F5496"/>
              </a:solidFill>
              <a:latin typeface="Arial" panose="020B0604020202020204" pitchFamily="34" charset="0"/>
              <a:ea typeface="Times New Roman" panose="02020603050405020304" pitchFamily="18" charset="0"/>
            </a:endParaRPr>
          </a:p>
          <a:p>
            <a:pPr marL="228600" algn="just"/>
            <a:r>
              <a:rPr lang="en-US" dirty="0">
                <a:solidFill>
                  <a:srgbClr val="2F5496"/>
                </a:solidFill>
                <a:latin typeface="Arial" panose="020B0604020202020204" pitchFamily="34" charset="0"/>
                <a:ea typeface="Times New Roman" panose="02020603050405020304" pitchFamily="18" charset="0"/>
              </a:rPr>
              <a:t> </a:t>
            </a:r>
            <a:endParaRPr lang="en-IN" dirty="0">
              <a:solidFill>
                <a:srgbClr val="2F5496"/>
              </a:solidFill>
              <a:latin typeface="Arial" panose="020B0604020202020204" pitchFamily="34" charset="0"/>
              <a:ea typeface="Times New Roman" panose="02020603050405020304" pitchFamily="18" charset="0"/>
            </a:endParaRPr>
          </a:p>
          <a:p>
            <a:pPr marL="228600" algn="just"/>
            <a:r>
              <a:rPr lang="en-US" dirty="0">
                <a:solidFill>
                  <a:srgbClr val="2F5496"/>
                </a:solidFill>
                <a:latin typeface="Arial" panose="020B0604020202020204" pitchFamily="34" charset="0"/>
                <a:ea typeface="Times New Roman" panose="02020603050405020304" pitchFamily="18" charset="0"/>
              </a:rPr>
              <a:t>The look and feel of the stall </a:t>
            </a:r>
            <a:endParaRPr lang="en-IN" dirty="0">
              <a:solidFill>
                <a:srgbClr val="2F5496"/>
              </a:solidFill>
              <a:latin typeface="Arial" panose="020B0604020202020204" pitchFamily="34" charset="0"/>
              <a:ea typeface="Times New Roman" panose="02020603050405020304" pitchFamily="18" charset="0"/>
            </a:endParaRPr>
          </a:p>
          <a:p>
            <a:pPr marL="228600" algn="just"/>
            <a:r>
              <a:rPr lang="en-US" dirty="0">
                <a:solidFill>
                  <a:srgbClr val="2F5496"/>
                </a:solidFill>
                <a:latin typeface="Arial" panose="020B0604020202020204" pitchFamily="34" charset="0"/>
                <a:ea typeface="Times New Roman" panose="02020603050405020304" pitchFamily="18" charset="0"/>
              </a:rPr>
              <a:t> </a:t>
            </a:r>
            <a:endParaRPr lang="en-IN" dirty="0">
              <a:solidFill>
                <a:srgbClr val="2F5496"/>
              </a:solidFill>
              <a:latin typeface="Arial" panose="020B0604020202020204" pitchFamily="34" charset="0"/>
              <a:ea typeface="Times New Roman" panose="02020603050405020304" pitchFamily="18" charset="0"/>
            </a:endParaRPr>
          </a:p>
          <a:p>
            <a:pPr marL="228600" algn="just"/>
            <a:r>
              <a:rPr lang="en-US" dirty="0">
                <a:solidFill>
                  <a:srgbClr val="2F5496"/>
                </a:solidFill>
                <a:latin typeface="Arial" panose="020B0604020202020204" pitchFamily="34" charset="0"/>
                <a:ea typeface="Times New Roman" panose="02020603050405020304" pitchFamily="18" charset="0"/>
              </a:rPr>
              <a:t>Option to choose carpet colour (this feature is not enabled at the moment)</a:t>
            </a:r>
            <a:endParaRPr lang="en-IN" dirty="0">
              <a:solidFill>
                <a:srgbClr val="2F5496"/>
              </a:solidFill>
              <a:latin typeface="Arial" panose="020B0604020202020204" pitchFamily="34" charset="0"/>
              <a:ea typeface="Times New Roman" panose="02020603050405020304" pitchFamily="18" charset="0"/>
            </a:endParaRPr>
          </a:p>
          <a:p>
            <a:r>
              <a:rPr lang="en-US" dirty="0"/>
              <a:t> </a:t>
            </a:r>
            <a:endParaRPr lang="en-IN" dirty="0"/>
          </a:p>
          <a:p>
            <a:pPr lvl="0"/>
            <a:r>
              <a:rPr lang="en-US" dirty="0"/>
              <a:t>Can we download the visitor analytics data?</a:t>
            </a:r>
            <a:endParaRPr lang="en-IN" dirty="0"/>
          </a:p>
          <a:p>
            <a:r>
              <a:rPr lang="en-US" dirty="0"/>
              <a:t> </a:t>
            </a:r>
            <a:endParaRPr lang="en-IN" dirty="0"/>
          </a:p>
          <a:p>
            <a:pPr marL="228600" algn="just"/>
            <a:r>
              <a:rPr lang="en-US" dirty="0">
                <a:solidFill>
                  <a:srgbClr val="2F5496"/>
                </a:solidFill>
                <a:latin typeface="Arial" panose="020B0604020202020204" pitchFamily="34" charset="0"/>
                <a:ea typeface="Times New Roman" panose="02020603050405020304" pitchFamily="18" charset="0"/>
              </a:rPr>
              <a:t>Yes please, the data could be downloaded in csv format.</a:t>
            </a:r>
            <a:endParaRPr lang="en-IN"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97838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4"/>
          <p:cNvSpPr txBox="1">
            <a:spLocks/>
          </p:cNvSpPr>
          <p:nvPr/>
        </p:nvSpPr>
        <p:spPr>
          <a:xfrm>
            <a:off x="350035" y="152710"/>
            <a:ext cx="10004199" cy="616588"/>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IN" sz="3600" b="1" dirty="0">
                <a:solidFill>
                  <a:schemeClr val="dk1"/>
                </a:solidFill>
              </a:rPr>
              <a:t>FAQ’s for Exhibitors</a:t>
            </a:r>
            <a:endParaRPr lang="en-US" sz="3600" b="1" dirty="0">
              <a:solidFill>
                <a:schemeClr val="dk1"/>
              </a:solidFill>
            </a:endParaRPr>
          </a:p>
        </p:txBody>
      </p:sp>
      <p:sp>
        <p:nvSpPr>
          <p:cNvPr id="3" name="Rectangle 2"/>
          <p:cNvSpPr/>
          <p:nvPr/>
        </p:nvSpPr>
        <p:spPr>
          <a:xfrm>
            <a:off x="350035" y="1101536"/>
            <a:ext cx="11469930" cy="5361211"/>
          </a:xfrm>
          <a:prstGeom prst="rect">
            <a:avLst/>
          </a:prstGeom>
        </p:spPr>
        <p:txBody>
          <a:bodyPr wrap="square">
            <a:spAutoFit/>
          </a:bodyPr>
          <a:lstStyle/>
          <a:p>
            <a:pPr lvl="0" algn="just">
              <a:spcAft>
                <a:spcPts val="0"/>
              </a:spcAft>
            </a:pPr>
            <a:r>
              <a:rPr lang="en-US" sz="1700" dirty="0">
                <a:latin typeface="Arial" panose="020B0604020202020204" pitchFamily="34" charset="0"/>
                <a:ea typeface="Times New Roman" panose="02020603050405020304" pitchFamily="18" charset="0"/>
              </a:rPr>
              <a:t>How do we update our product profile?</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latin typeface="Arial" panose="020B0604020202020204" pitchFamily="34" charset="0"/>
                <a:ea typeface="Times New Roman" panose="02020603050405020304" pitchFamily="18" charset="0"/>
              </a:rPr>
              <a:t> </a:t>
            </a:r>
            <a:endParaRPr lang="en-IN" sz="1700" dirty="0">
              <a:latin typeface="Calibri" panose="020F0502020204030204" pitchFamily="34" charset="0"/>
              <a:ea typeface="Calibri" panose="020F0502020204030204" pitchFamily="34" charset="0"/>
            </a:endParaRPr>
          </a:p>
          <a:p>
            <a:pPr marL="228600" algn="just">
              <a:lnSpc>
                <a:spcPct val="107000"/>
              </a:lnSpc>
              <a:spcAft>
                <a:spcPts val="0"/>
              </a:spcAft>
            </a:pPr>
            <a:r>
              <a:rPr lang="en-US" sz="1700"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Please use the login credentials to access the dashboard and update your profile, products and services offerings, replace the video links etc…</a:t>
            </a:r>
            <a:endParaRPr lang="en-IN" sz="1700" dirty="0">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pPr>
            <a:endParaRPr lang="en-US" sz="1700" dirty="0">
              <a:latin typeface="Arial" panose="020B0604020202020204" pitchFamily="34" charset="0"/>
              <a:ea typeface="Times New Roman" panose="02020603050405020304" pitchFamily="18" charset="0"/>
            </a:endParaRPr>
          </a:p>
          <a:p>
            <a:pPr lvl="0" algn="just">
              <a:spcAft>
                <a:spcPts val="0"/>
              </a:spcAft>
            </a:pPr>
            <a:r>
              <a:rPr lang="en-US" sz="1700" dirty="0">
                <a:latin typeface="Arial" panose="020B0604020202020204" pitchFamily="34" charset="0"/>
                <a:ea typeface="Times New Roman" panose="02020603050405020304" pitchFamily="18" charset="0"/>
              </a:rPr>
              <a:t>How many options of stall designs will be available to the exhibitor?</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latin typeface="Arial" panose="020B0604020202020204" pitchFamily="34" charset="0"/>
                <a:ea typeface="Times New Roman" panose="02020603050405020304" pitchFamily="18" charset="0"/>
              </a:rPr>
              <a:t> </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solidFill>
                  <a:srgbClr val="2F5496"/>
                </a:solidFill>
                <a:latin typeface="Arial" panose="020B0604020202020204" pitchFamily="34" charset="0"/>
                <a:ea typeface="Times New Roman" panose="02020603050405020304" pitchFamily="18" charset="0"/>
              </a:rPr>
              <a:t>Three stall type options will be available to choose 1 stand design</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latin typeface="Arial" panose="020B0604020202020204" pitchFamily="34" charset="0"/>
                <a:ea typeface="Times New Roman" panose="02020603050405020304" pitchFamily="18" charset="0"/>
              </a:rPr>
              <a:t> </a:t>
            </a:r>
            <a:endParaRPr lang="en-IN" sz="1700" dirty="0">
              <a:latin typeface="Calibri" panose="020F0502020204030204" pitchFamily="34" charset="0"/>
              <a:ea typeface="Calibri" panose="020F0502020204030204" pitchFamily="34" charset="0"/>
            </a:endParaRPr>
          </a:p>
          <a:p>
            <a:pPr lvl="0" algn="just">
              <a:spcAft>
                <a:spcPts val="0"/>
              </a:spcAft>
            </a:pPr>
            <a:r>
              <a:rPr lang="en-US" sz="1700" dirty="0">
                <a:latin typeface="Arial" panose="020B0604020202020204" pitchFamily="34" charset="0"/>
                <a:ea typeface="Times New Roman" panose="02020603050405020304" pitchFamily="18" charset="0"/>
              </a:rPr>
              <a:t>What is the time period for the VE?</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latin typeface="Arial" panose="020B0604020202020204" pitchFamily="34" charset="0"/>
                <a:ea typeface="Times New Roman" panose="02020603050405020304" pitchFamily="18" charset="0"/>
              </a:rPr>
              <a:t> </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solidFill>
                  <a:srgbClr val="2F5496"/>
                </a:solidFill>
                <a:latin typeface="Arial" panose="020B0604020202020204" pitchFamily="34" charset="0"/>
                <a:ea typeface="Times New Roman" panose="02020603050405020304" pitchFamily="18" charset="0"/>
              </a:rPr>
              <a:t>The exhibition will be live for 90 days from the date of opening to visitors. </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latin typeface="Arial" panose="020B0604020202020204" pitchFamily="34" charset="0"/>
                <a:ea typeface="Times New Roman" panose="02020603050405020304" pitchFamily="18" charset="0"/>
              </a:rPr>
              <a:t> </a:t>
            </a:r>
            <a:endParaRPr lang="en-IN" sz="1700" dirty="0">
              <a:latin typeface="Calibri" panose="020F0502020204030204" pitchFamily="34" charset="0"/>
              <a:ea typeface="Calibri" panose="020F0502020204030204" pitchFamily="34" charset="0"/>
            </a:endParaRPr>
          </a:p>
          <a:p>
            <a:pPr lvl="0" algn="just">
              <a:spcAft>
                <a:spcPts val="0"/>
              </a:spcAft>
            </a:pPr>
            <a:r>
              <a:rPr lang="en-US" sz="1700" dirty="0">
                <a:latin typeface="Arial" panose="020B0604020202020204" pitchFamily="34" charset="0"/>
                <a:ea typeface="Times New Roman" panose="02020603050405020304" pitchFamily="18" charset="0"/>
              </a:rPr>
              <a:t>When will the site be launched for visitors to log in</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latin typeface="Arial" panose="020B0604020202020204" pitchFamily="34" charset="0"/>
                <a:ea typeface="Times New Roman" panose="02020603050405020304" pitchFamily="18" charset="0"/>
              </a:rPr>
              <a:t> </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solidFill>
                  <a:srgbClr val="2F5496"/>
                </a:solidFill>
                <a:latin typeface="Arial" panose="020B0604020202020204" pitchFamily="34" charset="0"/>
                <a:ea typeface="Times New Roman" panose="02020603050405020304" pitchFamily="18" charset="0"/>
              </a:rPr>
              <a:t>First week of June 2020 (a date is being finalized)</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latin typeface="Arial" panose="020B0604020202020204" pitchFamily="34" charset="0"/>
                <a:ea typeface="Times New Roman" panose="02020603050405020304" pitchFamily="18" charset="0"/>
              </a:rPr>
              <a:t> </a:t>
            </a:r>
            <a:endParaRPr lang="en-IN" sz="1700" dirty="0">
              <a:latin typeface="Calibri" panose="020F0502020204030204" pitchFamily="34" charset="0"/>
              <a:ea typeface="Calibri" panose="020F0502020204030204" pitchFamily="34" charset="0"/>
            </a:endParaRPr>
          </a:p>
          <a:p>
            <a:pPr lvl="0" algn="just">
              <a:spcAft>
                <a:spcPts val="0"/>
              </a:spcAft>
            </a:pPr>
            <a:r>
              <a:rPr lang="en-US" sz="1700" dirty="0">
                <a:latin typeface="Arial" panose="020B0604020202020204" pitchFamily="34" charset="0"/>
                <a:ea typeface="Times New Roman" panose="02020603050405020304" pitchFamily="18" charset="0"/>
              </a:rPr>
              <a:t>Is it free for a visitor to register and browse the site or its paid?</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latin typeface="Arial" panose="020B0604020202020204" pitchFamily="34" charset="0"/>
                <a:ea typeface="Times New Roman" panose="02020603050405020304" pitchFamily="18" charset="0"/>
              </a:rPr>
              <a:t> </a:t>
            </a:r>
            <a:endParaRPr lang="en-IN" sz="1700" dirty="0">
              <a:latin typeface="Calibri" panose="020F0502020204030204" pitchFamily="34" charset="0"/>
              <a:ea typeface="Calibri" panose="020F0502020204030204" pitchFamily="34" charset="0"/>
            </a:endParaRPr>
          </a:p>
          <a:p>
            <a:pPr marL="228600" algn="just">
              <a:spcAft>
                <a:spcPts val="0"/>
              </a:spcAft>
            </a:pPr>
            <a:r>
              <a:rPr lang="en-US" sz="1700" dirty="0">
                <a:solidFill>
                  <a:srgbClr val="2F5496"/>
                </a:solidFill>
                <a:latin typeface="Arial" panose="020B0604020202020204" pitchFamily="34" charset="0"/>
                <a:ea typeface="Times New Roman" panose="02020603050405020304" pitchFamily="18" charset="0"/>
              </a:rPr>
              <a:t>Entry for visitors is free please and all visitors would need to register.</a:t>
            </a:r>
            <a:endParaRPr lang="en-IN" sz="17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29919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4"/>
          <p:cNvSpPr txBox="1">
            <a:spLocks/>
          </p:cNvSpPr>
          <p:nvPr/>
        </p:nvSpPr>
        <p:spPr>
          <a:xfrm>
            <a:off x="350035" y="152710"/>
            <a:ext cx="10004199" cy="616588"/>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IN" sz="3600" b="1" dirty="0">
                <a:solidFill>
                  <a:schemeClr val="dk1"/>
                </a:solidFill>
              </a:rPr>
              <a:t>FAQ’s for Exhibitors</a:t>
            </a:r>
            <a:endParaRPr lang="en-US" sz="3600" b="1" dirty="0">
              <a:solidFill>
                <a:schemeClr val="dk1"/>
              </a:solidFill>
            </a:endParaRPr>
          </a:p>
        </p:txBody>
      </p:sp>
      <p:sp>
        <p:nvSpPr>
          <p:cNvPr id="3" name="Rectangle 2"/>
          <p:cNvSpPr/>
          <p:nvPr/>
        </p:nvSpPr>
        <p:spPr>
          <a:xfrm>
            <a:off x="350035" y="1198070"/>
            <a:ext cx="11456894" cy="4859407"/>
          </a:xfrm>
          <a:prstGeom prst="rect">
            <a:avLst/>
          </a:prstGeom>
        </p:spPr>
        <p:txBody>
          <a:bodyPr wrap="square">
            <a:spAutoFit/>
          </a:bodyPr>
          <a:lstStyle/>
          <a:p>
            <a:pPr lvl="0" algn="just">
              <a:spcAft>
                <a:spcPts val="0"/>
              </a:spcAft>
            </a:pPr>
            <a:r>
              <a:rPr lang="en-US" dirty="0">
                <a:latin typeface="Arial" panose="020B0604020202020204" pitchFamily="34" charset="0"/>
                <a:ea typeface="Times New Roman" panose="02020603050405020304" pitchFamily="18" charset="0"/>
              </a:rPr>
              <a:t>Once I register, can I use the same login id and password to login anytime during the 3 month period that the VE is online?</a:t>
            </a:r>
            <a:endParaRPr lang="en-IN" dirty="0">
              <a:latin typeface="Calibri" panose="020F0502020204030204" pitchFamily="34" charset="0"/>
              <a:ea typeface="Calibri" panose="020F0502020204030204" pitchFamily="34" charset="0"/>
            </a:endParaRPr>
          </a:p>
          <a:p>
            <a:pPr marL="228600" algn="just">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Yes please. </a:t>
            </a:r>
            <a:endParaRPr lang="en-IN" dirty="0">
              <a:latin typeface="Calibri" panose="020F0502020204030204" pitchFamily="34" charset="0"/>
              <a:ea typeface="Calibri" panose="020F0502020204030204" pitchFamily="34" charset="0"/>
            </a:endParaRPr>
          </a:p>
          <a:p>
            <a:pPr marL="228600" algn="just">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lvl="0" algn="just">
              <a:spcAft>
                <a:spcPts val="0"/>
              </a:spcAft>
            </a:pPr>
            <a:r>
              <a:rPr lang="en-US" dirty="0">
                <a:latin typeface="Arial" panose="020B0604020202020204" pitchFamily="34" charset="0"/>
                <a:ea typeface="Times New Roman" panose="02020603050405020304" pitchFamily="18" charset="0"/>
              </a:rPr>
              <a:t>Where is the VE hosted (server) and what is the security?</a:t>
            </a:r>
            <a:endParaRPr lang="en-IN" dirty="0">
              <a:latin typeface="Calibri" panose="020F0502020204030204" pitchFamily="34" charset="0"/>
              <a:ea typeface="Calibri" panose="020F0502020204030204" pitchFamily="34" charset="0"/>
            </a:endParaRPr>
          </a:p>
          <a:p>
            <a:pPr marL="228600" algn="just">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The virtual exhibition platform is hosted on CII server and it is fully secured.</a:t>
            </a:r>
            <a:endParaRPr lang="en-IN" dirty="0">
              <a:latin typeface="Calibri" panose="020F0502020204030204" pitchFamily="34" charset="0"/>
              <a:ea typeface="Calibri" panose="020F0502020204030204" pitchFamily="34" charset="0"/>
            </a:endParaRPr>
          </a:p>
          <a:p>
            <a:pPr algn="just">
              <a:lnSpc>
                <a:spcPct val="107000"/>
              </a:lnSpc>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IN" dirty="0">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pPr>
            <a:r>
              <a:rPr lang="en-US" dirty="0">
                <a:latin typeface="Arial" panose="020B0604020202020204" pitchFamily="34" charset="0"/>
                <a:ea typeface="Times New Roman" panose="02020603050405020304" pitchFamily="18" charset="0"/>
              </a:rPr>
              <a:t>Is Video chat operational for 24 hrs in a day?</a:t>
            </a:r>
            <a:endParaRPr lang="en-IN" dirty="0">
              <a:latin typeface="Calibri" panose="020F0502020204030204" pitchFamily="34" charset="0"/>
              <a:ea typeface="Calibri" panose="020F0502020204030204" pitchFamily="34" charset="0"/>
            </a:endParaRPr>
          </a:p>
          <a:p>
            <a:pPr marL="457200">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lnSpc>
                <a:spcPct val="107000"/>
              </a:lnSpc>
              <a:spcAft>
                <a:spcPts val="0"/>
              </a:spcAft>
            </a:pPr>
            <a:r>
              <a:rPr lang="en-US"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Yes. It would be enabled if the booth representative is available to attend to the video call.</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lvl="0" algn="just">
              <a:spcAft>
                <a:spcPts val="0"/>
              </a:spcAft>
            </a:pPr>
            <a:r>
              <a:rPr lang="en-US" dirty="0">
                <a:latin typeface="Arial" panose="020B0604020202020204" pitchFamily="34" charset="0"/>
                <a:ea typeface="Times New Roman" panose="02020603050405020304" pitchFamily="18" charset="0"/>
              </a:rPr>
              <a:t>How would VE be promoted by CII?</a:t>
            </a:r>
            <a:endParaRPr lang="en-IN" dirty="0">
              <a:latin typeface="Calibri" panose="020F0502020204030204" pitchFamily="34" charset="0"/>
              <a:ea typeface="Calibri" panose="020F0502020204030204" pitchFamily="34" charset="0"/>
            </a:endParaRPr>
          </a:p>
          <a:p>
            <a:pPr marL="228600" algn="just">
              <a:lnSpc>
                <a:spcPct val="107000"/>
              </a:lnSpc>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IN"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2F5496"/>
                </a:solidFill>
                <a:latin typeface="Arial" panose="020B0604020202020204" pitchFamily="34" charset="0"/>
                <a:ea typeface="Times New Roman" panose="02020603050405020304" pitchFamily="18" charset="0"/>
              </a:rPr>
              <a:t>CII will promote the VE to the sectoral event database, CII member’s data, other association data, visitors database etc…</a:t>
            </a:r>
            <a:endParaRPr lang="en-IN" dirty="0"/>
          </a:p>
        </p:txBody>
      </p:sp>
    </p:spTree>
    <p:extLst>
      <p:ext uri="{BB962C8B-B14F-4D97-AF65-F5344CB8AC3E}">
        <p14:creationId xmlns:p14="http://schemas.microsoft.com/office/powerpoint/2010/main" val="3316186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4"/>
          <p:cNvSpPr txBox="1">
            <a:spLocks/>
          </p:cNvSpPr>
          <p:nvPr/>
        </p:nvSpPr>
        <p:spPr>
          <a:xfrm>
            <a:off x="350035" y="152710"/>
            <a:ext cx="10004199" cy="616588"/>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IN" sz="3600" b="1" dirty="0">
                <a:solidFill>
                  <a:schemeClr val="dk1"/>
                </a:solidFill>
              </a:rPr>
              <a:t>FAQ’s for Exhibitors</a:t>
            </a:r>
            <a:endParaRPr lang="en-US" sz="3600" b="1" dirty="0">
              <a:solidFill>
                <a:schemeClr val="dk1"/>
              </a:solidFill>
            </a:endParaRPr>
          </a:p>
        </p:txBody>
      </p:sp>
      <p:sp>
        <p:nvSpPr>
          <p:cNvPr id="3" name="Rectangle 2"/>
          <p:cNvSpPr/>
          <p:nvPr/>
        </p:nvSpPr>
        <p:spPr>
          <a:xfrm>
            <a:off x="350035" y="1323123"/>
            <a:ext cx="11429589" cy="4582408"/>
          </a:xfrm>
          <a:prstGeom prst="rect">
            <a:avLst/>
          </a:prstGeom>
        </p:spPr>
        <p:txBody>
          <a:bodyPr wrap="square">
            <a:spAutoFit/>
          </a:bodyPr>
          <a:lstStyle/>
          <a:p>
            <a:pPr lvl="0" algn="just">
              <a:spcAft>
                <a:spcPts val="0"/>
              </a:spcAft>
            </a:pPr>
            <a:r>
              <a:rPr lang="en-US" dirty="0">
                <a:latin typeface="Arial" panose="020B0604020202020204" pitchFamily="34" charset="0"/>
                <a:ea typeface="Times New Roman" panose="02020603050405020304" pitchFamily="18" charset="0"/>
              </a:rPr>
              <a:t>How can a visitor browsing the site can search for exhibitors?</a:t>
            </a:r>
            <a:endParaRPr lang="en-IN" dirty="0">
              <a:latin typeface="Calibri" panose="020F0502020204030204" pitchFamily="34" charset="0"/>
              <a:ea typeface="Calibri" panose="020F0502020204030204" pitchFamily="34" charset="0"/>
            </a:endParaRPr>
          </a:p>
          <a:p>
            <a:pPr marL="457200">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800100" lvl="1" indent="-342900">
              <a:lnSpc>
                <a:spcPct val="107000"/>
              </a:lnSpc>
              <a:buFont typeface="+mj-lt"/>
              <a:buAutoNum type="alphaLcParenR"/>
            </a:pPr>
            <a:r>
              <a:rPr lang="en-US"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Company name</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mj-lt"/>
              <a:buAutoNum type="alphaLcParenR"/>
            </a:pPr>
            <a:r>
              <a:rPr lang="en-US"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Product</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mj-lt"/>
              <a:buAutoNum type="alphaLcParenR"/>
            </a:pPr>
            <a:r>
              <a:rPr lang="en-US" dirty="0">
                <a:solidFill>
                  <a:srgbClr val="2F5496"/>
                </a:solidFill>
                <a:latin typeface="Arial" panose="020B0604020202020204" pitchFamily="34" charset="0"/>
                <a:ea typeface="Times New Roman" panose="02020603050405020304" pitchFamily="18" charset="0"/>
                <a:cs typeface="Times New Roman" panose="02020603050405020304" pitchFamily="18" charset="0"/>
              </a:rPr>
              <a:t>Country</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lvl="0" algn="just">
              <a:spcAft>
                <a:spcPts val="0"/>
              </a:spcAft>
            </a:pPr>
            <a:r>
              <a:rPr lang="en-US" dirty="0">
                <a:latin typeface="Arial" panose="020B0604020202020204" pitchFamily="34" charset="0"/>
                <a:ea typeface="Times New Roman" panose="02020603050405020304" pitchFamily="18" charset="0"/>
              </a:rPr>
              <a:t>What happens after the 3 month period is over for the VE?</a:t>
            </a:r>
            <a:endParaRPr lang="en-IN" dirty="0">
              <a:latin typeface="Calibri" panose="020F0502020204030204" pitchFamily="34" charset="0"/>
              <a:ea typeface="Calibri" panose="020F0502020204030204" pitchFamily="34" charset="0"/>
            </a:endParaRPr>
          </a:p>
          <a:p>
            <a:pPr marL="228600" algn="just">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spcAft>
                <a:spcPts val="0"/>
              </a:spcAft>
            </a:pPr>
            <a:r>
              <a:rPr lang="en-US" dirty="0">
                <a:solidFill>
                  <a:srgbClr val="2F5496"/>
                </a:solidFill>
                <a:latin typeface="Arial" panose="020B0604020202020204" pitchFamily="34" charset="0"/>
                <a:ea typeface="Times New Roman" panose="02020603050405020304" pitchFamily="18" charset="0"/>
              </a:rPr>
              <a:t>All visitor enquiry analytics will be sent to companies (they can also see the data on a daily basis)</a:t>
            </a:r>
            <a:endParaRPr lang="en-IN" dirty="0">
              <a:latin typeface="Calibri" panose="020F0502020204030204" pitchFamily="34" charset="0"/>
              <a:ea typeface="Calibri" panose="020F0502020204030204" pitchFamily="34" charset="0"/>
            </a:endParaRPr>
          </a:p>
          <a:p>
            <a:pPr marL="228600">
              <a:spcAft>
                <a:spcPts val="0"/>
              </a:spcAft>
            </a:pPr>
            <a:r>
              <a:rPr lang="en-US" dirty="0">
                <a:solidFill>
                  <a:srgbClr val="2F5496"/>
                </a:solidFill>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spcAft>
                <a:spcPts val="0"/>
              </a:spcAft>
            </a:pPr>
            <a:r>
              <a:rPr lang="en-US" dirty="0">
                <a:solidFill>
                  <a:srgbClr val="2F5496"/>
                </a:solidFill>
                <a:latin typeface="Arial" panose="020B0604020202020204" pitchFamily="34" charset="0"/>
                <a:ea typeface="Times New Roman" panose="02020603050405020304" pitchFamily="18" charset="0"/>
              </a:rPr>
              <a:t>Site will be closed </a:t>
            </a:r>
            <a:endParaRPr lang="en-IN" dirty="0">
              <a:latin typeface="Calibri" panose="020F0502020204030204" pitchFamily="34" charset="0"/>
              <a:ea typeface="Calibri" panose="020F0502020204030204" pitchFamily="34" charset="0"/>
            </a:endParaRPr>
          </a:p>
          <a:p>
            <a:pPr marL="228600">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lvl="0" algn="just">
              <a:spcAft>
                <a:spcPts val="0"/>
              </a:spcAft>
            </a:pPr>
            <a:r>
              <a:rPr lang="en-US" dirty="0">
                <a:latin typeface="Arial" panose="020B0604020202020204" pitchFamily="34" charset="0"/>
                <a:ea typeface="Times New Roman" panose="02020603050405020304" pitchFamily="18" charset="0"/>
              </a:rPr>
              <a:t>How can the exhibitor see the visitors who have dropped their business card requesting exhibitors to connect to them?</a:t>
            </a:r>
            <a:endParaRPr lang="en-IN" dirty="0">
              <a:latin typeface="Calibri" panose="020F0502020204030204" pitchFamily="34" charset="0"/>
              <a:ea typeface="Calibri" panose="020F0502020204030204" pitchFamily="34" charset="0"/>
            </a:endParaRPr>
          </a:p>
          <a:p>
            <a:pPr marL="228600" algn="just">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This is available as part of the visitor analytics data</a:t>
            </a:r>
            <a:endParaRPr lang="en-IN"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60814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4"/>
          <p:cNvSpPr txBox="1">
            <a:spLocks/>
          </p:cNvSpPr>
          <p:nvPr/>
        </p:nvSpPr>
        <p:spPr>
          <a:xfrm>
            <a:off x="350035" y="152710"/>
            <a:ext cx="10004199" cy="616588"/>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IN" sz="3600" b="1" dirty="0">
                <a:solidFill>
                  <a:schemeClr val="dk1"/>
                </a:solidFill>
              </a:rPr>
              <a:t>FAQ’s for Exhibitors</a:t>
            </a:r>
            <a:endParaRPr lang="en-US" sz="3600" b="1" dirty="0">
              <a:solidFill>
                <a:schemeClr val="dk1"/>
              </a:solidFill>
            </a:endParaRPr>
          </a:p>
        </p:txBody>
      </p:sp>
      <p:sp>
        <p:nvSpPr>
          <p:cNvPr id="4" name="Rectangle 3"/>
          <p:cNvSpPr/>
          <p:nvPr/>
        </p:nvSpPr>
        <p:spPr>
          <a:xfrm>
            <a:off x="350035" y="1219322"/>
            <a:ext cx="11469929" cy="5355312"/>
          </a:xfrm>
          <a:prstGeom prst="rect">
            <a:avLst/>
          </a:prstGeom>
        </p:spPr>
        <p:txBody>
          <a:bodyPr wrap="square">
            <a:spAutoFit/>
          </a:bodyPr>
          <a:lstStyle/>
          <a:p>
            <a:pPr lvl="0" algn="just">
              <a:spcAft>
                <a:spcPts val="0"/>
              </a:spcAft>
            </a:pPr>
            <a:r>
              <a:rPr lang="en-US" dirty="0">
                <a:latin typeface="Arial" panose="020B0604020202020204" pitchFamily="34" charset="0"/>
                <a:ea typeface="Times New Roman" panose="02020603050405020304" pitchFamily="18" charset="0"/>
              </a:rPr>
              <a:t>Can buyers use the VE platform to buy / transact business?</a:t>
            </a:r>
            <a:endParaRPr lang="en-IN" dirty="0">
              <a:latin typeface="Calibri" panose="020F0502020204030204" pitchFamily="34" charset="0"/>
              <a:ea typeface="Calibri" panose="020F0502020204030204" pitchFamily="34" charset="0"/>
            </a:endParaRPr>
          </a:p>
          <a:p>
            <a:pPr marL="228600" algn="just">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While there will be integration to CII payment Gate way for the conference delegates, there will not be any other option to do buy / sell. Buyers / Sellers cold connect to each other using the VE platform, but should do all legal procedures and financial transactions independently.</a:t>
            </a:r>
            <a:endParaRPr lang="en-IN" dirty="0">
              <a:latin typeface="Calibri" panose="020F0502020204030204" pitchFamily="34" charset="0"/>
              <a:ea typeface="Calibri" panose="020F0502020204030204" pitchFamily="34" charset="0"/>
            </a:endParaRPr>
          </a:p>
          <a:p>
            <a:pPr marL="228600" algn="just">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lvl="0" algn="just">
              <a:spcAft>
                <a:spcPts val="0"/>
              </a:spcAft>
            </a:pPr>
            <a:r>
              <a:rPr lang="en-US" dirty="0">
                <a:latin typeface="Arial" panose="020B0604020202020204" pitchFamily="34" charset="0"/>
                <a:ea typeface="Times New Roman" panose="02020603050405020304" pitchFamily="18" charset="0"/>
              </a:rPr>
              <a:t>How could a company promote Group companies on the VE platform?</a:t>
            </a:r>
            <a:endParaRPr lang="en-IN" dirty="0">
              <a:latin typeface="Calibri" panose="020F0502020204030204" pitchFamily="34" charset="0"/>
              <a:ea typeface="Calibri" panose="020F0502020204030204" pitchFamily="34" charset="0"/>
            </a:endParaRPr>
          </a:p>
          <a:p>
            <a:pPr marL="228600" algn="just">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lgn="just">
              <a:spcAft>
                <a:spcPts val="0"/>
              </a:spcAft>
            </a:pPr>
            <a:r>
              <a:rPr lang="en-US" dirty="0">
                <a:solidFill>
                  <a:srgbClr val="2F5496"/>
                </a:solidFill>
                <a:latin typeface="Arial" panose="020B0604020202020204" pitchFamily="34" charset="0"/>
                <a:ea typeface="Times New Roman" panose="02020603050405020304" pitchFamily="18" charset="0"/>
              </a:rPr>
              <a:t>They could use the existing facility depending on the package taken by them or they can take a separate booth for the group company. No bundled discounted price package will be offered.</a:t>
            </a:r>
            <a:endParaRPr lang="en-IN" dirty="0">
              <a:latin typeface="Calibri" panose="020F0502020204030204" pitchFamily="34" charset="0"/>
              <a:ea typeface="Calibri" panose="020F0502020204030204" pitchFamily="34" charset="0"/>
            </a:endParaRPr>
          </a:p>
          <a:p>
            <a:pPr marL="228600" algn="just">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lvl="0" algn="just">
              <a:spcAft>
                <a:spcPts val="0"/>
              </a:spcAft>
            </a:pPr>
            <a:r>
              <a:rPr lang="en-US" dirty="0">
                <a:latin typeface="Arial" panose="020B0604020202020204" pitchFamily="34" charset="0"/>
                <a:ea typeface="Times New Roman" panose="02020603050405020304" pitchFamily="18" charset="0"/>
              </a:rPr>
              <a:t>In case of any technical support, will there be a 24/7 support available?</a:t>
            </a:r>
            <a:endParaRPr lang="en-IN" dirty="0">
              <a:latin typeface="Calibri" panose="020F0502020204030204" pitchFamily="34" charset="0"/>
              <a:ea typeface="Calibri" panose="020F0502020204030204" pitchFamily="34" charset="0"/>
            </a:endParaRPr>
          </a:p>
          <a:p>
            <a:pPr marL="228600">
              <a:spcAft>
                <a:spcPts val="0"/>
              </a:spcAft>
            </a:pPr>
            <a:r>
              <a:rPr lang="en-US" dirty="0">
                <a:latin typeface="Arial" panose="020B0604020202020204" pitchFamily="34" charset="0"/>
                <a:ea typeface="Times New Roman" panose="02020603050405020304" pitchFamily="18" charset="0"/>
              </a:rPr>
              <a:t> </a:t>
            </a:r>
            <a:endParaRPr lang="en-IN" dirty="0">
              <a:latin typeface="Calibri" panose="020F0502020204030204" pitchFamily="34" charset="0"/>
              <a:ea typeface="Calibri" panose="020F0502020204030204" pitchFamily="34" charset="0"/>
            </a:endParaRPr>
          </a:p>
          <a:p>
            <a:pPr marL="228600" algn="just"/>
            <a:r>
              <a:rPr lang="en-US" dirty="0">
                <a:solidFill>
                  <a:srgbClr val="2F5496"/>
                </a:solidFill>
                <a:latin typeface="Arial" panose="020B0604020202020204" pitchFamily="34" charset="0"/>
                <a:ea typeface="Times New Roman" panose="02020603050405020304" pitchFamily="18" charset="0"/>
              </a:rPr>
              <a:t>Technical support will be available between 0915 hrs to 1800 hrs – Mon to Friday excluding declared holidays.</a:t>
            </a:r>
          </a:p>
          <a:p>
            <a:pPr marL="228600" algn="just"/>
            <a:endParaRPr lang="en-US" dirty="0">
              <a:solidFill>
                <a:srgbClr val="2F5496"/>
              </a:solidFill>
              <a:latin typeface="Arial" panose="020B0604020202020204" pitchFamily="34" charset="0"/>
              <a:ea typeface="Times New Roman" panose="02020603050405020304" pitchFamily="18" charset="0"/>
            </a:endParaRPr>
          </a:p>
          <a:p>
            <a:pPr lvl="0"/>
            <a:r>
              <a:rPr lang="en-US" dirty="0"/>
              <a:t>What is the internet speed required and any special device / gadget to run the exhibition online? </a:t>
            </a:r>
            <a:endParaRPr lang="en-IN" dirty="0"/>
          </a:p>
          <a:p>
            <a:r>
              <a:rPr lang="en-US" dirty="0"/>
              <a:t> </a:t>
            </a:r>
            <a:endParaRPr lang="en-IN" dirty="0"/>
          </a:p>
          <a:p>
            <a:pPr marL="228600" algn="just"/>
            <a:r>
              <a:rPr lang="en-US" dirty="0">
                <a:solidFill>
                  <a:srgbClr val="2F5496"/>
                </a:solidFill>
                <a:latin typeface="Arial" panose="020B0604020202020204" pitchFamily="34" charset="0"/>
                <a:ea typeface="Times New Roman" panose="02020603050405020304" pitchFamily="18" charset="0"/>
              </a:rPr>
              <a:t>A good internet connection through wi-fi / mobile data is sufficient to run the digital exhibition.</a:t>
            </a:r>
            <a:endParaRPr lang="en-IN"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2298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t="4073" b="8911"/>
          <a:stretch/>
        </p:blipFill>
        <p:spPr>
          <a:xfrm>
            <a:off x="62747" y="510988"/>
            <a:ext cx="12066506" cy="5903259"/>
          </a:xfrm>
          <a:prstGeom prst="rect">
            <a:avLst/>
          </a:prstGeom>
        </p:spPr>
      </p:pic>
      <p:sp>
        <p:nvSpPr>
          <p:cNvPr id="2" name="TextBox 1"/>
          <p:cNvSpPr txBox="1"/>
          <p:nvPr/>
        </p:nvSpPr>
        <p:spPr>
          <a:xfrm>
            <a:off x="578774" y="3099821"/>
            <a:ext cx="2957802" cy="461665"/>
          </a:xfrm>
          <a:prstGeom prst="rect">
            <a:avLst/>
          </a:prstGeom>
          <a:noFill/>
        </p:spPr>
        <p:txBody>
          <a:bodyPr wrap="square" rtlCol="0">
            <a:spAutoFit/>
          </a:bodyPr>
          <a:lstStyle/>
          <a:p>
            <a:r>
              <a:rPr lang="en-IN" sz="2400" b="1" dirty="0">
                <a:latin typeface="+mj-lt"/>
              </a:rPr>
              <a:t>Lobby Page</a:t>
            </a:r>
          </a:p>
        </p:txBody>
      </p:sp>
      <p:sp>
        <p:nvSpPr>
          <p:cNvPr id="6" name="TextBox 5"/>
          <p:cNvSpPr txBox="1"/>
          <p:nvPr/>
        </p:nvSpPr>
        <p:spPr>
          <a:xfrm>
            <a:off x="578774" y="5804810"/>
            <a:ext cx="3186953" cy="369332"/>
          </a:xfrm>
          <a:prstGeom prst="rect">
            <a:avLst/>
          </a:prstGeom>
          <a:noFill/>
        </p:spPr>
        <p:txBody>
          <a:bodyPr wrap="square" rtlCol="0">
            <a:spAutoFit/>
          </a:bodyPr>
          <a:lstStyle/>
          <a:p>
            <a:r>
              <a:rPr lang="en-IN" b="1" dirty="0">
                <a:solidFill>
                  <a:srgbClr val="FF0000"/>
                </a:solidFill>
              </a:rPr>
              <a:t>First half of the section</a:t>
            </a:r>
          </a:p>
        </p:txBody>
      </p:sp>
      <p:sp>
        <p:nvSpPr>
          <p:cNvPr id="7" name="Google Shape;78;p14"/>
          <p:cNvSpPr txBox="1">
            <a:spLocks/>
          </p:cNvSpPr>
          <p:nvPr/>
        </p:nvSpPr>
        <p:spPr>
          <a:xfrm>
            <a:off x="578774" y="3643892"/>
            <a:ext cx="4098134" cy="2345584"/>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Welcome Message</a:t>
            </a: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Exhibition Section</a:t>
            </a: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Conference Section</a:t>
            </a: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B2B Lounge</a:t>
            </a: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Library</a:t>
            </a:r>
          </a:p>
          <a:p>
            <a:pPr marL="457200" indent="-457200">
              <a:lnSpc>
                <a:spcPct val="100000"/>
              </a:lnSpc>
              <a:spcBef>
                <a:spcPts val="0"/>
              </a:spcBef>
              <a:buFont typeface="Arial" panose="020B0604020202020204" pitchFamily="34" charset="0"/>
              <a:buChar char="•"/>
            </a:pPr>
            <a:endParaRPr lang="en-US" sz="2000" dirty="0">
              <a:solidFill>
                <a:schemeClr val="dk1"/>
              </a:solidFill>
              <a:latin typeface="+mn-lt"/>
            </a:endParaRPr>
          </a:p>
        </p:txBody>
      </p:sp>
      <p:sp>
        <p:nvSpPr>
          <p:cNvPr id="3" name="Rectangle 2"/>
          <p:cNvSpPr/>
          <p:nvPr/>
        </p:nvSpPr>
        <p:spPr>
          <a:xfrm>
            <a:off x="3388659" y="2955859"/>
            <a:ext cx="2707341" cy="3458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l="27526" t="39685" r="28009" b="8911"/>
          <a:stretch/>
        </p:blipFill>
        <p:spPr>
          <a:xfrm>
            <a:off x="5010845" y="2926976"/>
            <a:ext cx="5365378" cy="3487271"/>
          </a:xfrm>
          <a:prstGeom prst="rect">
            <a:avLst/>
          </a:prstGeom>
        </p:spPr>
      </p:pic>
    </p:spTree>
    <p:extLst>
      <p:ext uri="{BB962C8B-B14F-4D97-AF65-F5344CB8AC3E}">
        <p14:creationId xmlns:p14="http://schemas.microsoft.com/office/powerpoint/2010/main" val="3190573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4"/>
          <p:cNvSpPr txBox="1">
            <a:spLocks/>
          </p:cNvSpPr>
          <p:nvPr/>
        </p:nvSpPr>
        <p:spPr>
          <a:xfrm>
            <a:off x="2649137" y="3155311"/>
            <a:ext cx="6893726" cy="659451"/>
          </a:xfrm>
          <a:prstGeom prst="rect">
            <a:avLst/>
          </a:prstGeom>
        </p:spPr>
        <p:txBody>
          <a:bodyPr spcFirstLastPara="1" vert="horz" wrap="square" lIns="91425" tIns="91425" rIns="91425" bIns="91425" rtlCol="0" anchor="t" anchorCtr="0">
            <a:noAutofit/>
          </a:bodyPr>
          <a:lstStyle>
            <a:lvl1pPr indent="0" defTabSz="914332">
              <a:lnSpc>
                <a:spcPct val="90000"/>
              </a:lnSpc>
              <a:spcBef>
                <a:spcPts val="0"/>
              </a:spcBef>
              <a:spcAft>
                <a:spcPts val="1600"/>
              </a:spcAft>
              <a:buFont typeface="Arial" panose="020B0604020202020204" pitchFamily="34" charset="0"/>
              <a:buNone/>
              <a:defRPr sz="3600" cap="all">
                <a:solidFill>
                  <a:schemeClr val="bg1"/>
                </a:solidFill>
                <a:latin typeface="+mj-lt"/>
                <a:ea typeface="+mj-ea"/>
                <a:cs typeface="+mj-cs"/>
              </a:defRPr>
            </a:lvl1pPr>
            <a:lvl2pPr indent="0" algn="ctr" defTabSz="914332">
              <a:lnSpc>
                <a:spcPct val="90000"/>
              </a:lnSpc>
              <a:spcBef>
                <a:spcPts val="500"/>
              </a:spcBef>
              <a:buFont typeface="Arial" panose="020B0604020202020204" pitchFamily="34" charset="0"/>
              <a:buNone/>
              <a:defRPr sz="2400">
                <a:solidFill>
                  <a:schemeClr val="tx1">
                    <a:tint val="75000"/>
                  </a:schemeClr>
                </a:solidFill>
              </a:defRPr>
            </a:lvl2pPr>
            <a:lvl3pPr indent="0" algn="ctr" defTabSz="914332">
              <a:lnSpc>
                <a:spcPct val="90000"/>
              </a:lnSpc>
              <a:spcBef>
                <a:spcPts val="500"/>
              </a:spcBef>
              <a:buFont typeface="Arial" panose="020B0604020202020204" pitchFamily="34" charset="0"/>
              <a:buNone/>
              <a:defRPr sz="2000">
                <a:solidFill>
                  <a:schemeClr val="tx1">
                    <a:tint val="75000"/>
                  </a:schemeClr>
                </a:solidFill>
              </a:defRPr>
            </a:lvl3pPr>
            <a:lvl4pPr indent="0" algn="ctr" defTabSz="914332">
              <a:lnSpc>
                <a:spcPct val="90000"/>
              </a:lnSpc>
              <a:spcBef>
                <a:spcPts val="500"/>
              </a:spcBef>
              <a:buFont typeface="Arial" panose="020B0604020202020204" pitchFamily="34" charset="0"/>
              <a:buNone/>
              <a:defRPr>
                <a:solidFill>
                  <a:schemeClr val="tx1">
                    <a:tint val="75000"/>
                  </a:schemeClr>
                </a:solidFill>
              </a:defRPr>
            </a:lvl4pPr>
            <a:lvl5pPr indent="0" algn="ctr" defTabSz="914332">
              <a:lnSpc>
                <a:spcPct val="90000"/>
              </a:lnSpc>
              <a:spcBef>
                <a:spcPts val="500"/>
              </a:spcBef>
              <a:buFont typeface="Arial" panose="020B0604020202020204" pitchFamily="34" charset="0"/>
              <a:buNone/>
              <a:defRPr>
                <a:solidFill>
                  <a:schemeClr val="tx1">
                    <a:tint val="75000"/>
                  </a:schemeClr>
                </a:solidFill>
              </a:defRPr>
            </a:lvl5pPr>
            <a:lvl6pPr indent="0" algn="ctr" defTabSz="914332">
              <a:lnSpc>
                <a:spcPct val="90000"/>
              </a:lnSpc>
              <a:spcBef>
                <a:spcPts val="500"/>
              </a:spcBef>
              <a:buFont typeface="Arial" panose="020B0604020202020204" pitchFamily="34" charset="0"/>
              <a:buNone/>
              <a:defRPr>
                <a:solidFill>
                  <a:schemeClr val="tx1">
                    <a:tint val="75000"/>
                  </a:schemeClr>
                </a:solidFill>
              </a:defRPr>
            </a:lvl6pPr>
            <a:lvl7pPr indent="0" algn="ctr" defTabSz="914332">
              <a:lnSpc>
                <a:spcPct val="90000"/>
              </a:lnSpc>
              <a:spcBef>
                <a:spcPts val="500"/>
              </a:spcBef>
              <a:buFont typeface="Arial" panose="020B0604020202020204" pitchFamily="34" charset="0"/>
              <a:buNone/>
              <a:defRPr>
                <a:solidFill>
                  <a:schemeClr val="tx1">
                    <a:tint val="75000"/>
                  </a:schemeClr>
                </a:solidFill>
              </a:defRPr>
            </a:lvl7pPr>
            <a:lvl8pPr indent="0" algn="ctr" defTabSz="914332">
              <a:lnSpc>
                <a:spcPct val="90000"/>
              </a:lnSpc>
              <a:spcBef>
                <a:spcPts val="500"/>
              </a:spcBef>
              <a:buFont typeface="Arial" panose="020B0604020202020204" pitchFamily="34" charset="0"/>
              <a:buNone/>
              <a:defRPr>
                <a:solidFill>
                  <a:schemeClr val="tx1">
                    <a:tint val="75000"/>
                  </a:schemeClr>
                </a:solidFill>
              </a:defRPr>
            </a:lvl8pPr>
            <a:lvl9pPr indent="0" algn="ctr" defTabSz="914332">
              <a:lnSpc>
                <a:spcPct val="90000"/>
              </a:lnSpc>
              <a:spcBef>
                <a:spcPts val="500"/>
              </a:spcBef>
              <a:buFont typeface="Arial" panose="020B0604020202020204" pitchFamily="34" charset="0"/>
              <a:buNone/>
              <a:defRPr>
                <a:solidFill>
                  <a:schemeClr val="tx1">
                    <a:tint val="75000"/>
                  </a:schemeClr>
                </a:solidFill>
              </a:defRPr>
            </a:lvl9pPr>
          </a:lstStyle>
          <a:p>
            <a:pPr algn="ctr"/>
            <a:r>
              <a:rPr lang="en-US" dirty="0">
                <a:solidFill>
                  <a:schemeClr val="tx1"/>
                </a:solidFill>
              </a:rPr>
              <a:t>Thank you</a:t>
            </a:r>
          </a:p>
        </p:txBody>
      </p:sp>
    </p:spTree>
    <p:extLst>
      <p:ext uri="{BB962C8B-B14F-4D97-AF65-F5344CB8AC3E}">
        <p14:creationId xmlns:p14="http://schemas.microsoft.com/office/powerpoint/2010/main" val="281383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581" t="13708" r="27757" b="4880"/>
          <a:stretch/>
        </p:blipFill>
        <p:spPr>
          <a:xfrm>
            <a:off x="5728448" y="416859"/>
            <a:ext cx="5997388" cy="6011873"/>
          </a:xfrm>
          <a:prstGeom prst="rect">
            <a:avLst/>
          </a:prstGeom>
        </p:spPr>
      </p:pic>
      <p:sp>
        <p:nvSpPr>
          <p:cNvPr id="3" name="TextBox 2"/>
          <p:cNvSpPr txBox="1"/>
          <p:nvPr/>
        </p:nvSpPr>
        <p:spPr>
          <a:xfrm>
            <a:off x="242047" y="534751"/>
            <a:ext cx="3160059" cy="461665"/>
          </a:xfrm>
          <a:prstGeom prst="rect">
            <a:avLst/>
          </a:prstGeom>
          <a:noFill/>
        </p:spPr>
        <p:txBody>
          <a:bodyPr wrap="square" rtlCol="0">
            <a:spAutoFit/>
          </a:bodyPr>
          <a:lstStyle/>
          <a:p>
            <a:r>
              <a:rPr lang="en-IN" sz="2400" b="1" dirty="0">
                <a:latin typeface="+mj-lt"/>
              </a:rPr>
              <a:t>Lobby Page</a:t>
            </a:r>
          </a:p>
        </p:txBody>
      </p:sp>
      <p:sp>
        <p:nvSpPr>
          <p:cNvPr id="4" name="TextBox 3"/>
          <p:cNvSpPr txBox="1"/>
          <p:nvPr/>
        </p:nvSpPr>
        <p:spPr>
          <a:xfrm>
            <a:off x="363071" y="5800840"/>
            <a:ext cx="3186953" cy="369332"/>
          </a:xfrm>
          <a:prstGeom prst="rect">
            <a:avLst/>
          </a:prstGeom>
          <a:noFill/>
        </p:spPr>
        <p:txBody>
          <a:bodyPr wrap="square" rtlCol="0">
            <a:spAutoFit/>
          </a:bodyPr>
          <a:lstStyle/>
          <a:p>
            <a:r>
              <a:rPr lang="en-IN" b="1" dirty="0">
                <a:solidFill>
                  <a:srgbClr val="FF0000"/>
                </a:solidFill>
              </a:rPr>
              <a:t>Second half of the section</a:t>
            </a:r>
          </a:p>
        </p:txBody>
      </p:sp>
      <p:sp>
        <p:nvSpPr>
          <p:cNvPr id="5" name="Google Shape;78;p14"/>
          <p:cNvSpPr txBox="1">
            <a:spLocks/>
          </p:cNvSpPr>
          <p:nvPr/>
        </p:nvSpPr>
        <p:spPr>
          <a:xfrm>
            <a:off x="242047" y="1083416"/>
            <a:ext cx="4098134" cy="2931726"/>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Organiser Details</a:t>
            </a: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Sponsors Acknowledgement</a:t>
            </a:r>
          </a:p>
          <a:p>
            <a:pPr marL="457200" indent="-457200">
              <a:lnSpc>
                <a:spcPct val="100000"/>
              </a:lnSpc>
              <a:spcBef>
                <a:spcPts val="0"/>
              </a:spcBef>
              <a:buFont typeface="Arial" panose="020B0604020202020204" pitchFamily="34" charset="0"/>
              <a:buChar char="•"/>
            </a:pPr>
            <a:endParaRPr lang="en-US" sz="2000" dirty="0">
              <a:solidFill>
                <a:schemeClr val="dk1"/>
              </a:solidFill>
              <a:latin typeface="+mn-lt"/>
            </a:endParaRPr>
          </a:p>
        </p:txBody>
      </p:sp>
    </p:spTree>
    <p:extLst>
      <p:ext uri="{BB962C8B-B14F-4D97-AF65-F5344CB8AC3E}">
        <p14:creationId xmlns:p14="http://schemas.microsoft.com/office/powerpoint/2010/main" val="98440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t="12924" b="63143"/>
          <a:stretch/>
        </p:blipFill>
        <p:spPr>
          <a:xfrm>
            <a:off x="0" y="1183341"/>
            <a:ext cx="12192000" cy="1640541"/>
          </a:xfrm>
          <a:prstGeom prst="rect">
            <a:avLst/>
          </a:prstGeom>
        </p:spPr>
      </p:pic>
      <p:sp>
        <p:nvSpPr>
          <p:cNvPr id="3" name="TextBox 2"/>
          <p:cNvSpPr txBox="1"/>
          <p:nvPr/>
        </p:nvSpPr>
        <p:spPr>
          <a:xfrm>
            <a:off x="4536142" y="522200"/>
            <a:ext cx="3119717" cy="461665"/>
          </a:xfrm>
          <a:prstGeom prst="rect">
            <a:avLst/>
          </a:prstGeom>
          <a:noFill/>
        </p:spPr>
        <p:txBody>
          <a:bodyPr wrap="square" rtlCol="0">
            <a:spAutoFit/>
          </a:bodyPr>
          <a:lstStyle/>
          <a:p>
            <a:pPr algn="ctr"/>
            <a:r>
              <a:rPr lang="en-IN" sz="2400" b="1" dirty="0">
                <a:latin typeface="+mj-lt"/>
              </a:rPr>
              <a:t>Menu Tab / Bar</a:t>
            </a:r>
          </a:p>
        </p:txBody>
      </p:sp>
      <p:sp>
        <p:nvSpPr>
          <p:cNvPr id="4" name="Google Shape;78;p14"/>
          <p:cNvSpPr txBox="1">
            <a:spLocks/>
          </p:cNvSpPr>
          <p:nvPr/>
        </p:nvSpPr>
        <p:spPr>
          <a:xfrm>
            <a:off x="1103071" y="3186954"/>
            <a:ext cx="7919906" cy="2904564"/>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000" dirty="0">
                <a:solidFill>
                  <a:schemeClr val="dk1"/>
                </a:solidFill>
                <a:latin typeface="+mn-lt"/>
              </a:rPr>
              <a:t>Here you login as a visitor to view the various tools of the exhibition</a:t>
            </a:r>
          </a:p>
          <a:p>
            <a:pPr marL="457200" indent="-457200">
              <a:lnSpc>
                <a:spcPct val="100000"/>
              </a:lnSpc>
              <a:spcBef>
                <a:spcPts val="0"/>
              </a:spcBef>
              <a:buFont typeface="Arial" panose="020B0604020202020204" pitchFamily="34" charset="0"/>
              <a:buChar char="•"/>
            </a:pPr>
            <a:endParaRPr lang="en-US" sz="2000" dirty="0">
              <a:solidFill>
                <a:schemeClr val="dk1"/>
              </a:solidFill>
              <a:latin typeface="+mn-lt"/>
            </a:endParaRP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Various elements of the event could be featured here</a:t>
            </a: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Notification Bell / Icon</a:t>
            </a: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Profile Section (edit profile, change password, add profile</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76654" t="13315" b="52551"/>
          <a:stretch/>
        </p:blipFill>
        <p:spPr>
          <a:xfrm>
            <a:off x="9251578" y="3254190"/>
            <a:ext cx="2846294" cy="2339788"/>
          </a:xfrm>
          <a:prstGeom prst="rect">
            <a:avLst/>
          </a:prstGeom>
        </p:spPr>
      </p:pic>
      <p:sp>
        <p:nvSpPr>
          <p:cNvPr id="6" name="Down Arrow 5"/>
          <p:cNvSpPr/>
          <p:nvPr/>
        </p:nvSpPr>
        <p:spPr>
          <a:xfrm>
            <a:off x="10802471" y="2003904"/>
            <a:ext cx="457200" cy="123654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608001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88678" y="1008529"/>
            <a:ext cx="9643782" cy="5143500"/>
            <a:chOff x="578224" y="363071"/>
            <a:chExt cx="10529047" cy="6172200"/>
          </a:xfrm>
        </p:grpSpPr>
        <p:sp>
          <p:nvSpPr>
            <p:cNvPr id="6" name="Rectangle 5"/>
            <p:cNvSpPr/>
            <p:nvPr/>
          </p:nvSpPr>
          <p:spPr>
            <a:xfrm>
              <a:off x="578224" y="363071"/>
              <a:ext cx="10529047" cy="617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05989" y="497542"/>
              <a:ext cx="4330404" cy="590325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371" y="497542"/>
              <a:ext cx="5557614" cy="5903258"/>
            </a:xfrm>
            <a:prstGeom prst="rect">
              <a:avLst/>
            </a:prstGeom>
          </p:spPr>
        </p:pic>
      </p:grpSp>
      <p:sp>
        <p:nvSpPr>
          <p:cNvPr id="8" name="Google Shape;78;p14"/>
          <p:cNvSpPr txBox="1">
            <a:spLocks/>
          </p:cNvSpPr>
          <p:nvPr/>
        </p:nvSpPr>
        <p:spPr>
          <a:xfrm>
            <a:off x="1856106" y="464394"/>
            <a:ext cx="7919906" cy="400110"/>
          </a:xfrm>
          <a:prstGeom prst="rect">
            <a:avLst/>
          </a:prstGeom>
          <a:noFill/>
        </p:spPr>
        <p:txBody>
          <a:bodyPr wrap="square" rtlCol="0">
            <a:spAutoFit/>
          </a:bodyPr>
          <a:lstStyle>
            <a:defPPr>
              <a:defRPr lang="en-US"/>
            </a:defPPr>
            <a:lvl1pPr>
              <a:defRPr sz="2000" b="1"/>
            </a:lvl1pPr>
          </a:lstStyle>
          <a:p>
            <a:pPr algn="ctr"/>
            <a:r>
              <a:rPr lang="en-US" dirty="0"/>
              <a:t>Visitor also can edit his / her profile</a:t>
            </a:r>
          </a:p>
        </p:txBody>
      </p:sp>
    </p:spTree>
    <p:extLst>
      <p:ext uri="{BB962C8B-B14F-4D97-AF65-F5344CB8AC3E}">
        <p14:creationId xmlns:p14="http://schemas.microsoft.com/office/powerpoint/2010/main" val="73685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t="13563" r="8408" b="5200"/>
          <a:stretch/>
        </p:blipFill>
        <p:spPr>
          <a:xfrm>
            <a:off x="1169895" y="927845"/>
            <a:ext cx="10058400" cy="5015753"/>
          </a:xfrm>
          <a:prstGeom prst="rect">
            <a:avLst/>
          </a:prstGeom>
        </p:spPr>
      </p:pic>
      <p:sp>
        <p:nvSpPr>
          <p:cNvPr id="3" name="TextBox 2"/>
          <p:cNvSpPr txBox="1"/>
          <p:nvPr/>
        </p:nvSpPr>
        <p:spPr>
          <a:xfrm>
            <a:off x="4489077" y="386833"/>
            <a:ext cx="3213846" cy="400110"/>
          </a:xfrm>
          <a:prstGeom prst="rect">
            <a:avLst/>
          </a:prstGeom>
          <a:noFill/>
        </p:spPr>
        <p:txBody>
          <a:bodyPr wrap="square" rtlCol="0">
            <a:spAutoFit/>
          </a:bodyPr>
          <a:lstStyle/>
          <a:p>
            <a:pPr algn="ctr"/>
            <a:r>
              <a:rPr lang="en-IN" sz="2000" b="1" dirty="0"/>
              <a:t>Conference Page</a:t>
            </a:r>
          </a:p>
        </p:txBody>
      </p:sp>
    </p:spTree>
    <p:extLst>
      <p:ext uri="{BB962C8B-B14F-4D97-AF65-F5344CB8AC3E}">
        <p14:creationId xmlns:p14="http://schemas.microsoft.com/office/powerpoint/2010/main" val="55947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t="12926" b="5184"/>
          <a:stretch/>
        </p:blipFill>
        <p:spPr>
          <a:xfrm>
            <a:off x="1479178" y="1653988"/>
            <a:ext cx="9170895" cy="4222377"/>
          </a:xfrm>
          <a:prstGeom prst="rect">
            <a:avLst/>
          </a:prstGeom>
        </p:spPr>
      </p:pic>
      <p:sp>
        <p:nvSpPr>
          <p:cNvPr id="3" name="TextBox 2"/>
          <p:cNvSpPr txBox="1"/>
          <p:nvPr/>
        </p:nvSpPr>
        <p:spPr>
          <a:xfrm>
            <a:off x="1640541" y="386833"/>
            <a:ext cx="8834718" cy="400110"/>
          </a:xfrm>
          <a:prstGeom prst="rect">
            <a:avLst/>
          </a:prstGeom>
          <a:noFill/>
        </p:spPr>
        <p:txBody>
          <a:bodyPr wrap="square" rtlCol="0">
            <a:spAutoFit/>
          </a:bodyPr>
          <a:lstStyle/>
          <a:p>
            <a:pPr algn="ctr"/>
            <a:r>
              <a:rPr lang="en-IN" sz="2000" b="1" dirty="0"/>
              <a:t>Visitors could search exhibitors / profile</a:t>
            </a:r>
          </a:p>
        </p:txBody>
      </p:sp>
      <p:sp>
        <p:nvSpPr>
          <p:cNvPr id="4" name="Rectangle 3"/>
          <p:cNvSpPr/>
          <p:nvPr/>
        </p:nvSpPr>
        <p:spPr>
          <a:xfrm>
            <a:off x="1479178" y="947860"/>
            <a:ext cx="9170894" cy="373757"/>
          </a:xfrm>
          <a:prstGeom prst="rect">
            <a:avLst/>
          </a:prstGeom>
        </p:spPr>
        <p:txBody>
          <a:bodyPr wrap="square">
            <a:spAutoFit/>
          </a:bodyPr>
          <a:lstStyle/>
          <a:p>
            <a:pPr lvl="0" algn="ctr">
              <a:lnSpc>
                <a:spcPct val="107000"/>
              </a:lnSpc>
              <a:spcAft>
                <a:spcPts val="0"/>
              </a:spcAft>
            </a:pPr>
            <a:r>
              <a:rPr lang="en-US"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Company name		Product Name		Country	</a:t>
            </a:r>
            <a:endParaRPr lang="en-IN"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2486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8;p14"/>
          <p:cNvSpPr txBox="1">
            <a:spLocks/>
          </p:cNvSpPr>
          <p:nvPr/>
        </p:nvSpPr>
        <p:spPr>
          <a:xfrm>
            <a:off x="350035" y="152710"/>
            <a:ext cx="10004199" cy="616588"/>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3600" b="1" dirty="0">
                <a:solidFill>
                  <a:schemeClr val="dk1"/>
                </a:solidFill>
              </a:rPr>
              <a:t>Digital Exhibition - Stall / Booth Template</a:t>
            </a:r>
            <a:endParaRPr lang="en-US" sz="2400" b="1" dirty="0"/>
          </a:p>
        </p:txBody>
      </p:sp>
      <p:sp>
        <p:nvSpPr>
          <p:cNvPr id="5" name="Google Shape;78;p14"/>
          <p:cNvSpPr txBox="1">
            <a:spLocks/>
          </p:cNvSpPr>
          <p:nvPr/>
        </p:nvSpPr>
        <p:spPr>
          <a:xfrm>
            <a:off x="4395154" y="1119245"/>
            <a:ext cx="3401693" cy="607507"/>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sz="2800" dirty="0">
                <a:solidFill>
                  <a:schemeClr val="dk1"/>
                </a:solidFill>
                <a:latin typeface="+mn-lt"/>
              </a:rPr>
              <a:t>Standard Design</a:t>
            </a:r>
          </a:p>
        </p:txBody>
      </p:sp>
      <p:sp>
        <p:nvSpPr>
          <p:cNvPr id="7" name="Google Shape;78;p14"/>
          <p:cNvSpPr txBox="1">
            <a:spLocks/>
          </p:cNvSpPr>
          <p:nvPr/>
        </p:nvSpPr>
        <p:spPr>
          <a:xfrm>
            <a:off x="350035" y="1726752"/>
            <a:ext cx="4437118" cy="4579919"/>
          </a:xfrm>
          <a:prstGeom prst="rect">
            <a:avLst/>
          </a:prstGeom>
        </p:spPr>
        <p:txBody>
          <a:bodyPr spcFirstLastPara="1" vert="horz" wrap="square" lIns="91425" tIns="91425" rIns="91425" bIns="91425" rtlCol="0" anchor="t" anchorCtr="0">
            <a:noAutofit/>
          </a:bodyPr>
          <a:lstStyle>
            <a:lvl1pPr algn="l" defTabSz="914332"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Option to select colour scheme</a:t>
            </a: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Company Logo with URL on Fascia Board</a:t>
            </a: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1 Corporate Video</a:t>
            </a: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4 Products Info (each product upload Image, Brochure, Video and Write up)</a:t>
            </a: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1 Corporate Brochure (on standee)</a:t>
            </a: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Company Social Media Handles)</a:t>
            </a: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2 Booth Representatives (including chat system – SMS</a:t>
            </a:r>
            <a:r>
              <a:rPr lang="en-US" sz="2000">
                <a:solidFill>
                  <a:schemeClr val="dk1"/>
                </a:solidFill>
                <a:latin typeface="+mn-lt"/>
              </a:rPr>
              <a:t>, Email)</a:t>
            </a:r>
            <a:endParaRPr lang="en-US" sz="2000" dirty="0">
              <a:solidFill>
                <a:schemeClr val="dk1"/>
              </a:solidFill>
              <a:latin typeface="+mn-lt"/>
            </a:endParaRPr>
          </a:p>
          <a:p>
            <a:pPr marL="457200" indent="-457200">
              <a:lnSpc>
                <a:spcPct val="100000"/>
              </a:lnSpc>
              <a:spcBef>
                <a:spcPts val="0"/>
              </a:spcBef>
              <a:buFont typeface="Arial" panose="020B0604020202020204" pitchFamily="34" charset="0"/>
              <a:buChar char="•"/>
            </a:pPr>
            <a:r>
              <a:rPr lang="en-US" sz="2000" dirty="0">
                <a:solidFill>
                  <a:schemeClr val="dk1"/>
                </a:solidFill>
                <a:latin typeface="+mn-lt"/>
              </a:rPr>
              <a:t>1 Visiting card drop box</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t="37682" b="6078"/>
          <a:stretch/>
        </p:blipFill>
        <p:spPr>
          <a:xfrm>
            <a:off x="5117236" y="2080910"/>
            <a:ext cx="6716176" cy="3898820"/>
          </a:xfrm>
          <a:prstGeom prst="rect">
            <a:avLst/>
          </a:prstGeom>
        </p:spPr>
      </p:pic>
    </p:spTree>
    <p:extLst>
      <p:ext uri="{BB962C8B-B14F-4D97-AF65-F5344CB8AC3E}">
        <p14:creationId xmlns:p14="http://schemas.microsoft.com/office/powerpoint/2010/main" val="521371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2A99CC04EF4A4AA44C30979320098D" ma:contentTypeVersion="8" ma:contentTypeDescription="Create a new document." ma:contentTypeScope="" ma:versionID="63cead54fd1033b2d710fe1132fa4723">
  <xsd:schema xmlns:xsd="http://www.w3.org/2001/XMLSchema" xmlns:xs="http://www.w3.org/2001/XMLSchema" xmlns:p="http://schemas.microsoft.com/office/2006/metadata/properties" xmlns:ns3="0f54e7d5-f1fe-4789-a21d-3ebe600e8ec2" targetNamespace="http://schemas.microsoft.com/office/2006/metadata/properties" ma:root="true" ma:fieldsID="c7c9a6cb2af2237de8b68039637e2302" ns3:_="">
    <xsd:import namespace="0f54e7d5-f1fe-4789-a21d-3ebe600e8ec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54e7d5-f1fe-4789-a21d-3ebe600e8e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821D89-7016-49A1-A902-F1A332124198}">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0f54e7d5-f1fe-4789-a21d-3ebe600e8ec2"/>
    <ds:schemaRef ds:uri="http://www.w3.org/XML/1998/namespace"/>
    <ds:schemaRef ds:uri="http://purl.org/dc/dcmitype/"/>
  </ds:schemaRefs>
</ds:datastoreItem>
</file>

<file path=customXml/itemProps2.xml><?xml version="1.0" encoding="utf-8"?>
<ds:datastoreItem xmlns:ds="http://schemas.openxmlformats.org/officeDocument/2006/customXml" ds:itemID="{9E63E8A2-199E-4343-8AF8-09DB29678F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54e7d5-f1fe-4789-a21d-3ebe600e8e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22BEDD-70C8-4FE8-B5F3-444C313310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5822</TotalTime>
  <Words>2685</Words>
  <Application>Microsoft Office PowerPoint</Application>
  <PresentationFormat>Widescreen</PresentationFormat>
  <Paragraphs>314</Paragraphs>
  <Slides>30</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30</vt:i4>
      </vt:variant>
    </vt:vector>
  </HeadingPairs>
  <TitlesOfParts>
    <vt:vector size="37" baseType="lpstr">
      <vt:lpstr>Arial</vt:lpstr>
      <vt:lpstr>Calibri</vt:lpstr>
      <vt:lpstr>Helvetica</vt:lpstr>
      <vt:lpstr>Office Theme</vt:lpstr>
      <vt:lpstr>Custom Design</vt:lpstr>
      <vt:lpstr>2_Custom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Aakriti Kumar</dc:creator>
  <cp:lastModifiedBy>DanielG</cp:lastModifiedBy>
  <cp:revision>402</cp:revision>
  <dcterms:created xsi:type="dcterms:W3CDTF">2019-09-19T05:43:37Z</dcterms:created>
  <dcterms:modified xsi:type="dcterms:W3CDTF">2020-07-14T10:13:28Z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0x010100522A99CC04EF4A4AA44C30979320098D</vt:lpwstr>
  </property>
</Properties>
</file>